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23"/>
  </p:notesMasterIdLst>
  <p:handoutMasterIdLst>
    <p:handoutMasterId r:id="rId24"/>
  </p:handoutMasterIdLst>
  <p:sldIdLst>
    <p:sldId id="256" r:id="rId2"/>
    <p:sldId id="317" r:id="rId3"/>
    <p:sldId id="318" r:id="rId4"/>
    <p:sldId id="266" r:id="rId5"/>
    <p:sldId id="262" r:id="rId6"/>
    <p:sldId id="268" r:id="rId7"/>
    <p:sldId id="264" r:id="rId8"/>
    <p:sldId id="274" r:id="rId9"/>
    <p:sldId id="276" r:id="rId10"/>
    <p:sldId id="280" r:id="rId11"/>
    <p:sldId id="281" r:id="rId12"/>
    <p:sldId id="277" r:id="rId13"/>
    <p:sldId id="282" r:id="rId14"/>
    <p:sldId id="283" r:id="rId15"/>
    <p:sldId id="302" r:id="rId16"/>
    <p:sldId id="326" r:id="rId17"/>
    <p:sldId id="327" r:id="rId18"/>
    <p:sldId id="328" r:id="rId19"/>
    <p:sldId id="320" r:id="rId20"/>
    <p:sldId id="329" r:id="rId21"/>
    <p:sldId id="324" r:id="rId22"/>
  </p:sldIdLst>
  <p:sldSz cx="6858000" cy="9906000" type="A4"/>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jie"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BD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816" autoAdjust="0"/>
  </p:normalViewPr>
  <p:slideViewPr>
    <p:cSldViewPr>
      <p:cViewPr>
        <p:scale>
          <a:sx n="50" d="100"/>
          <a:sy n="50" d="100"/>
        </p:scale>
        <p:origin x="-2262"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BB5551-20AB-4C5D-ADBF-D5A3001BBC29}" type="datetimeFigureOut">
              <a:rPr lang="zh-CN" altLang="en-US" smtClean="0"/>
              <a:t>2014/1/27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0A9127-2F7C-4D56-A09D-78FBE3A4A9FA}" type="slidenum">
              <a:rPr lang="zh-CN" altLang="en-US" smtClean="0"/>
              <a:t>‹#›</a:t>
            </a:fld>
            <a:endParaRPr lang="zh-CN" altLang="en-US"/>
          </a:p>
        </p:txBody>
      </p:sp>
    </p:spTree>
    <p:extLst>
      <p:ext uri="{BB962C8B-B14F-4D97-AF65-F5344CB8AC3E}">
        <p14:creationId xmlns:p14="http://schemas.microsoft.com/office/powerpoint/2010/main" val="928221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F165E-06E1-4758-A07A-C6BA5EA8B970}" type="datetimeFigureOut">
              <a:rPr lang="zh-CN" altLang="en-US" smtClean="0"/>
              <a:t>2014/1/27</a:t>
            </a:fld>
            <a:endParaRPr lang="zh-CN" altLang="en-US"/>
          </a:p>
        </p:txBody>
      </p:sp>
      <p:sp>
        <p:nvSpPr>
          <p:cNvPr id="4" name="幻灯片图像占位符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61D41-E0F2-4CAC-9776-025541D203E3}" type="slidenum">
              <a:rPr lang="zh-CN" altLang="en-US" smtClean="0"/>
              <a:t>‹#›</a:t>
            </a:fld>
            <a:endParaRPr lang="zh-CN" altLang="en-US"/>
          </a:p>
        </p:txBody>
      </p:sp>
    </p:spTree>
    <p:extLst>
      <p:ext uri="{BB962C8B-B14F-4D97-AF65-F5344CB8AC3E}">
        <p14:creationId xmlns:p14="http://schemas.microsoft.com/office/powerpoint/2010/main" val="146351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10</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11</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12</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13</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14</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15</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16</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17</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18</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19</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2</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20</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21</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3</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4</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5</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6</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7</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8</a:t>
            </a:fld>
            <a:endParaRPr lang="zh-CN" altLang="en-US"/>
          </a:p>
        </p:txBody>
      </p:sp>
    </p:spTree>
    <p:extLst>
      <p:ext uri="{BB962C8B-B14F-4D97-AF65-F5344CB8AC3E}">
        <p14:creationId xmlns:p14="http://schemas.microsoft.com/office/powerpoint/2010/main" val="26260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41550" y="685800"/>
            <a:ext cx="23749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C61D41-E0F2-4CAC-9776-025541D203E3}" type="slidenum">
              <a:rPr lang="zh-CN" altLang="en-US" smtClean="0"/>
              <a:t>9</a:t>
            </a:fld>
            <a:endParaRPr lang="zh-CN" altLang="en-US"/>
          </a:p>
        </p:txBody>
      </p:sp>
    </p:spTree>
    <p:extLst>
      <p:ext uri="{BB962C8B-B14F-4D97-AF65-F5344CB8AC3E}">
        <p14:creationId xmlns:p14="http://schemas.microsoft.com/office/powerpoint/2010/main" val="26260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514350" y="4617435"/>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514350" y="2421468"/>
            <a:ext cx="5829300" cy="2221969"/>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028700" y="4643436"/>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CE1AA97B-8E17-4579-A021-9F50A6963CD4}" type="datetime1">
              <a:rPr lang="zh-CN" altLang="en-US" smtClean="0"/>
              <a:t>2014/1/27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925EDB6-4F92-49E0-BD2D-2C00D3EF8D98}" type="datetime1">
              <a:rPr lang="zh-CN" altLang="en-US" smtClean="0"/>
              <a:t>2014/1/27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839B11-1C02-41AD-9701-B3E4072760BA}" type="slidenum">
              <a:rPr lang="zh-CN" altLang="en-US" smtClean="0"/>
              <a:t>‹#›</a:t>
            </a:fld>
            <a:endParaRPr lang="zh-CN" altLang="en-US"/>
          </a:p>
        </p:txBody>
      </p:sp>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1404" y="396699"/>
            <a:ext cx="1103696" cy="868383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342900" y="396699"/>
            <a:ext cx="5014926" cy="868383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34B4D4F-AC7F-4043-B281-3EBADD234038}" type="datetime1">
              <a:rPr lang="zh-CN" altLang="en-US" smtClean="0"/>
              <a:t>2014/1/27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54864" y="9245600"/>
            <a:ext cx="2400300" cy="409933"/>
          </a:xfrm>
        </p:spPr>
        <p:txBody>
          <a:bodyPr/>
          <a:lstStyle/>
          <a:p>
            <a:fld id="{F01A4AD6-D93C-4679-ACE0-9AAA84B31C99}" type="datetime1">
              <a:rPr lang="zh-CN" altLang="en-US" smtClean="0"/>
              <a:t>2014/1/27</a:t>
            </a:fld>
            <a:endParaRPr lang="zh-CN" altLang="en-US"/>
          </a:p>
        </p:txBody>
      </p:sp>
      <p:sp>
        <p:nvSpPr>
          <p:cNvPr id="5" name="页脚占位符 4"/>
          <p:cNvSpPr>
            <a:spLocks noGrp="1"/>
          </p:cNvSpPr>
          <p:nvPr>
            <p:ph type="ftr" sz="quarter" idx="11"/>
          </p:nvPr>
        </p:nvSpPr>
        <p:spPr>
          <a:xfrm>
            <a:off x="3998214" y="9245600"/>
            <a:ext cx="2800350" cy="409933"/>
          </a:xfrm>
        </p:spPr>
        <p:txBody>
          <a:bodyPr/>
          <a:lstStyle/>
          <a:p>
            <a:endParaRPr lang="zh-CN" altLang="en-US"/>
          </a:p>
        </p:txBody>
      </p:sp>
      <p:sp>
        <p:nvSpPr>
          <p:cNvPr id="6" name="灯片编号占位符 5"/>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14350" y="4540247"/>
            <a:ext cx="58293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541735" y="4540248"/>
            <a:ext cx="5829300" cy="1967442"/>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41735" y="2373311"/>
            <a:ext cx="5829300" cy="216693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FAC5BCA6-A489-473F-90C0-8A3F6ECC3217}" type="datetime1">
              <a:rPr lang="zh-CN" altLang="en-US" smtClean="0"/>
              <a:t>2014/1/27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6ED65620-F1BF-469E-B996-7F23C21B3807}" type="datetime1">
              <a:rPr lang="zh-CN" altLang="en-US" smtClean="0"/>
              <a:t>2014/1/27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42900" y="2217385"/>
            <a:ext cx="303014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3483769" y="2217385"/>
            <a:ext cx="303133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6A62EF7F-C7E8-404D-AAEE-589675B4844D}" type="datetime1">
              <a:rPr lang="zh-CN" altLang="en-US" smtClean="0"/>
              <a:t>2014/1/27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342900" y="2037730"/>
            <a:ext cx="61722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9A39E914-4FDD-4777-B6A0-895F55C2FF8D}" type="datetime1">
              <a:rPr lang="zh-CN" altLang="en-US" smtClean="0"/>
              <a:t>2014/1/27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A13DAF-4AF3-43F8-8688-03CED934DAA9}" type="datetime1">
              <a:rPr lang="zh-CN" altLang="en-US" smtClean="0"/>
              <a:t>2014/1/27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089538" y="1521789"/>
            <a:ext cx="4428000" cy="26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089538" y="330200"/>
            <a:ext cx="4425564" cy="1217589"/>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089537" y="1650977"/>
            <a:ext cx="4425563" cy="7429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342904" y="1650977"/>
            <a:ext cx="1693056" cy="74295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44AE838B-15BE-43C0-9253-5DB9558DB02F}" type="datetime1">
              <a:rPr lang="zh-CN" altLang="en-US" smtClean="0"/>
              <a:t>2014/1/27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00050" y="440267"/>
            <a:ext cx="4800600" cy="9906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526164" y="1651000"/>
            <a:ext cx="5417436" cy="5749137"/>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1771650" y="7814734"/>
            <a:ext cx="4243416" cy="1162578"/>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AAD1DFE5-04BF-4EF9-B081-B0E5A6E57AFB}" type="datetime1">
              <a:rPr lang="zh-CN" altLang="en-US" smtClean="0"/>
              <a:t>2014/1/27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839B11-1C02-41AD-9701-B3E4072760BA}"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9646000"/>
            <a:ext cx="6858000" cy="26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342900" y="396699"/>
            <a:ext cx="6172200" cy="1651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42900" y="2311400"/>
            <a:ext cx="6172200" cy="6769129"/>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57150" y="9245600"/>
            <a:ext cx="2400300" cy="409933"/>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2C57E70A-B33E-48E6-9B2D-745F6DB6668F}" type="datetime1">
              <a:rPr lang="zh-CN" altLang="en-US" smtClean="0"/>
              <a:t>2014/1/27</a:t>
            </a:fld>
            <a:endParaRPr lang="zh-CN" altLang="en-US"/>
          </a:p>
        </p:txBody>
      </p:sp>
      <p:sp>
        <p:nvSpPr>
          <p:cNvPr id="5" name="页脚占位符 4"/>
          <p:cNvSpPr>
            <a:spLocks noGrp="1"/>
          </p:cNvSpPr>
          <p:nvPr>
            <p:ph type="ftr" sz="quarter" idx="3"/>
          </p:nvPr>
        </p:nvSpPr>
        <p:spPr>
          <a:xfrm>
            <a:off x="4000500" y="9245600"/>
            <a:ext cx="2800350" cy="409933"/>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3086100" y="9245600"/>
            <a:ext cx="685800" cy="409448"/>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3A839B11-1C02-41AD-9701-B3E4072760BA}" type="slidenum">
              <a:rPr lang="zh-CN" altLang="en-US" smtClean="0"/>
              <a:t>‹#›</a:t>
            </a:fld>
            <a:endParaRPr lang="zh-CN" altLang="en-US"/>
          </a:p>
        </p:txBody>
      </p:sp>
      <p:sp>
        <p:nvSpPr>
          <p:cNvPr id="8" name="矩形 7"/>
          <p:cNvSpPr/>
          <p:nvPr/>
        </p:nvSpPr>
        <p:spPr>
          <a:xfrm>
            <a:off x="0" y="0"/>
            <a:ext cx="6858000" cy="156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1,6,ERP&#23436;&#25104;&#29983;&#20135;&#35745;&#21010;&#35746;&#21333;"/><Relationship Id="rId11" Type="http://schemas.openxmlformats.org/officeDocument/2006/relationships/image" Target="../media/image5.png"/><Relationship Id="rId5" Type="http://schemas.openxmlformats.org/officeDocument/2006/relationships/hyperlink" Target="#-1,36,SAP R/3  -  Proze&#223;"/><Relationship Id="rId10" Type="http://schemas.openxmlformats.org/officeDocument/2006/relationships/oleObject" Target="../embeddings/oleObject4.bin"/><Relationship Id="rId4" Type="http://schemas.openxmlformats.org/officeDocument/2006/relationships/hyperlink" Target="../../Documents%20and%20Settings/Sunnyever/JH-MES/Document/ss_sap.ppt#-1,12,SAP R/3 Funktionen der  SS  WM-LSR  und  MM-MOB" TargetMode="External"/><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19259" y="6969225"/>
            <a:ext cx="7567938" cy="84994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5000"/>
              </a:lnSpc>
            </a:pPr>
            <a:r>
              <a:rPr lang="zh-CN" altLang="en-US" sz="2600" dirty="0" smtClean="0">
                <a:latin typeface="微软雅黑" pitchFamily="34" charset="-122"/>
                <a:ea typeface="微软雅黑" pitchFamily="34" charset="-122"/>
              </a:rPr>
              <a:t>医药企业</a:t>
            </a:r>
            <a:r>
              <a:rPr lang="en-US" altLang="zh-CN" sz="2600" dirty="0" smtClean="0">
                <a:latin typeface="微软雅黑" pitchFamily="34" charset="-122"/>
                <a:ea typeface="微软雅黑" pitchFamily="34" charset="-122"/>
              </a:rPr>
              <a:t>MES</a:t>
            </a:r>
            <a:r>
              <a:rPr lang="zh-CN" altLang="en-US" sz="2600" dirty="0" smtClean="0">
                <a:latin typeface="微软雅黑" pitchFamily="34" charset="-122"/>
                <a:ea typeface="微软雅黑" pitchFamily="34" charset="-122"/>
              </a:rPr>
              <a:t>制造执行系统解决方案</a:t>
            </a:r>
            <a:endParaRPr lang="en-US" altLang="zh-CN" sz="2600" dirty="0">
              <a:latin typeface="微软雅黑" pitchFamily="34" charset="-122"/>
              <a:ea typeface="微软雅黑" pitchFamily="34" charset="-122"/>
            </a:endParaRPr>
          </a:p>
          <a:p>
            <a:endParaRPr lang="en-US" altLang="zh-CN" sz="2600" dirty="0" smtClean="0">
              <a:ea typeface="宋体" pitchFamily="2" charset="-122"/>
            </a:endParaRPr>
          </a:p>
        </p:txBody>
      </p:sp>
      <p:pic>
        <p:nvPicPr>
          <p:cNvPr id="5" name="Picture 3" descr="C:\Users\Administrator\Desktop\汉思软件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770" y="920553"/>
            <a:ext cx="2676566" cy="5489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84785" y="8121353"/>
            <a:ext cx="4320480" cy="769441"/>
          </a:xfrm>
          <a:prstGeom prst="rect">
            <a:avLst/>
          </a:prstGeom>
          <a:noFill/>
        </p:spPr>
        <p:txBody>
          <a:bodyPr wrap="square" rtlCol="0">
            <a:spAutoFit/>
          </a:bodyPr>
          <a:lstStyle/>
          <a:p>
            <a:pPr algn="ctr"/>
            <a:r>
              <a:rPr lang="zh-CN" altLang="en-US" sz="2000" dirty="0" smtClean="0">
                <a:latin typeface="微软雅黑" pitchFamily="34" charset="-122"/>
                <a:ea typeface="微软雅黑" pitchFamily="34" charset="-122"/>
              </a:rPr>
              <a:t>汉思信息技术有限公司</a:t>
            </a:r>
            <a:endParaRPr lang="en-US" altLang="zh-CN" sz="1200" dirty="0" smtClean="0">
              <a:latin typeface="微软雅黑" pitchFamily="34" charset="-122"/>
              <a:ea typeface="微软雅黑" pitchFamily="34" charset="-122"/>
            </a:endParaRPr>
          </a:p>
          <a:p>
            <a:endParaRPr lang="en-US" altLang="zh-CN" sz="1200" dirty="0" smtClean="0">
              <a:latin typeface="微软雅黑" pitchFamily="34" charset="-122"/>
              <a:ea typeface="微软雅黑" pitchFamily="34" charset="-122"/>
            </a:endParaRPr>
          </a:p>
          <a:p>
            <a:pPr algn="ctr"/>
            <a:r>
              <a:rPr lang="en-US" altLang="zh-CN" sz="1200" dirty="0" smtClean="0">
                <a:latin typeface="微软雅黑" pitchFamily="34" charset="-122"/>
                <a:ea typeface="微软雅黑" pitchFamily="34" charset="-122"/>
              </a:rPr>
              <a:t>Hanthink Information </a:t>
            </a:r>
            <a:r>
              <a:rPr lang="en-US" altLang="zh-CN" sz="1200" dirty="0">
                <a:latin typeface="微软雅黑" pitchFamily="34" charset="-122"/>
                <a:ea typeface="微软雅黑" pitchFamily="34" charset="-122"/>
              </a:rPr>
              <a:t>Technology </a:t>
            </a:r>
            <a:r>
              <a:rPr lang="en-US" altLang="zh-CN" sz="1200" dirty="0" smtClean="0">
                <a:latin typeface="微软雅黑" pitchFamily="34" charset="-122"/>
                <a:ea typeface="微软雅黑" pitchFamily="34" charset="-122"/>
              </a:rPr>
              <a:t>Co</a:t>
            </a:r>
            <a:r>
              <a:rPr lang="en-US" altLang="zh-CN" sz="1200" dirty="0">
                <a:latin typeface="微软雅黑" pitchFamily="34" charset="-122"/>
                <a:ea typeface="微软雅黑" pitchFamily="34" charset="-122"/>
              </a:rPr>
              <a:t>., </a:t>
            </a:r>
            <a:r>
              <a:rPr lang="en-US" altLang="zh-CN" sz="1200" dirty="0" smtClean="0">
                <a:latin typeface="微软雅黑" pitchFamily="34" charset="-122"/>
                <a:ea typeface="微软雅黑" pitchFamily="34" charset="-122"/>
              </a:rPr>
              <a:t>Ltd</a:t>
            </a:r>
            <a:r>
              <a:rPr lang="en-US" altLang="zh-CN" sz="1200" dirty="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784" y="2314351"/>
            <a:ext cx="4032448" cy="429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423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10</a:t>
            </a:fld>
            <a:endParaRPr lang="en-US" altLang="zh-CN" dirty="0"/>
          </a:p>
        </p:txBody>
      </p:sp>
      <p:sp>
        <p:nvSpPr>
          <p:cNvPr id="10" name="TextBox 9"/>
          <p:cNvSpPr txBox="1"/>
          <p:nvPr/>
        </p:nvSpPr>
        <p:spPr>
          <a:xfrm>
            <a:off x="739580" y="1006417"/>
            <a:ext cx="5569740" cy="461665"/>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微软雅黑" pitchFamily="34" charset="-122"/>
                <a:ea typeface="微软雅黑" pitchFamily="34" charset="-122"/>
              </a:rPr>
              <a:t>工单进度及偏差管理</a:t>
            </a:r>
            <a:endParaRPr lang="en-US" altLang="zh-CN" sz="1600" b="1" dirty="0" smtClean="0">
              <a:latin typeface="微软雅黑" pitchFamily="34" charset="-122"/>
              <a:ea typeface="微软雅黑" pitchFamily="34" charset="-122"/>
            </a:endParaRPr>
          </a:p>
        </p:txBody>
      </p:sp>
      <p:sp>
        <p:nvSpPr>
          <p:cNvPr id="13" name="Rectangle 4"/>
          <p:cNvSpPr>
            <a:spLocks noChangeArrowheads="1"/>
          </p:cNvSpPr>
          <p:nvPr/>
        </p:nvSpPr>
        <p:spPr bwMode="auto">
          <a:xfrm>
            <a:off x="5618417" y="2012100"/>
            <a:ext cx="6557136" cy="190906"/>
          </a:xfrm>
          <a:prstGeom prst="rect">
            <a:avLst/>
          </a:prstGeom>
          <a:noFill/>
          <a:ln w="9525">
            <a:noFill/>
            <a:miter lim="800000"/>
            <a:headEnd/>
            <a:tailEnd/>
          </a:ln>
          <a:effectLst/>
        </p:spPr>
        <p:txBody>
          <a:bodyPr anchor="ctr"/>
          <a:lstStyle/>
          <a:p>
            <a:endParaRPr lang="en-US" altLang="zh-CN" sz="3200" b="1" dirty="0">
              <a:latin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1496617"/>
            <a:ext cx="5648725"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8" name="TextBox 17"/>
          <p:cNvSpPr txBox="1"/>
          <p:nvPr/>
        </p:nvSpPr>
        <p:spPr>
          <a:xfrm>
            <a:off x="764704" y="5381044"/>
            <a:ext cx="5569740" cy="461665"/>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微软雅黑" pitchFamily="34" charset="-122"/>
                <a:ea typeface="微软雅黑" pitchFamily="34" charset="-122"/>
              </a:rPr>
              <a:t>版本管理及电子签名</a:t>
            </a:r>
            <a:endParaRPr lang="en-US" altLang="zh-CN" sz="1600" b="1" dirty="0" smtClean="0">
              <a:latin typeface="微软雅黑" pitchFamily="34" charset="-122"/>
              <a:ea typeface="微软雅黑" pitchFamily="34" charset="-122"/>
            </a:endParaRPr>
          </a:p>
        </p:txBody>
      </p:sp>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04" y="5813092"/>
            <a:ext cx="5508857" cy="353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9</a:t>
            </a:r>
            <a:endParaRPr lang="zh-CN" altLang="en-US" dirty="0">
              <a:latin typeface="+mj-ea"/>
              <a:ea typeface="+mj-ea"/>
            </a:endParaRPr>
          </a:p>
        </p:txBody>
      </p:sp>
    </p:spTree>
    <p:extLst>
      <p:ext uri="{BB962C8B-B14F-4D97-AF65-F5344CB8AC3E}">
        <p14:creationId xmlns:p14="http://schemas.microsoft.com/office/powerpoint/2010/main" val="3138255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11</a:t>
            </a:fld>
            <a:endParaRPr lang="en-US" altLang="zh-CN" dirty="0"/>
          </a:p>
        </p:txBody>
      </p:sp>
      <p:sp>
        <p:nvSpPr>
          <p:cNvPr id="13" name="Rectangle 4"/>
          <p:cNvSpPr>
            <a:spLocks noChangeArrowheads="1"/>
          </p:cNvSpPr>
          <p:nvPr/>
        </p:nvSpPr>
        <p:spPr bwMode="auto">
          <a:xfrm>
            <a:off x="5618417" y="2012100"/>
            <a:ext cx="6557136" cy="190906"/>
          </a:xfrm>
          <a:prstGeom prst="rect">
            <a:avLst/>
          </a:prstGeom>
          <a:noFill/>
          <a:ln w="9525">
            <a:noFill/>
            <a:miter lim="800000"/>
            <a:headEnd/>
            <a:tailEnd/>
          </a:ln>
          <a:effectLst/>
        </p:spPr>
        <p:txBody>
          <a:bodyPr anchor="ctr"/>
          <a:lstStyle/>
          <a:p>
            <a:endParaRPr lang="en-US" altLang="zh-CN" sz="3200" b="1" dirty="0">
              <a:latin typeface="Times New Roman" pitchFamily="18" charset="0"/>
            </a:endParaRPr>
          </a:p>
        </p:txBody>
      </p:sp>
      <p:sp>
        <p:nvSpPr>
          <p:cNvPr id="18" name="剪去单角的矩形 17"/>
          <p:cNvSpPr/>
          <p:nvPr/>
        </p:nvSpPr>
        <p:spPr>
          <a:xfrm rot="10800000">
            <a:off x="774527" y="1276965"/>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1" name="TextBox 20"/>
          <p:cNvSpPr txBox="1"/>
          <p:nvPr/>
        </p:nvSpPr>
        <p:spPr>
          <a:xfrm>
            <a:off x="1179075" y="1132801"/>
            <a:ext cx="2628983" cy="458908"/>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zh-CN" altLang="en-US" b="1" dirty="0" smtClean="0">
                <a:latin typeface="微软雅黑" pitchFamily="34" charset="-122"/>
                <a:ea typeface="微软雅黑" pitchFamily="34" charset="-122"/>
              </a:rPr>
              <a:t>生产执行</a:t>
            </a:r>
            <a:endParaRPr lang="zh-CN" altLang="en-US" b="1" dirty="0">
              <a:latin typeface="微软雅黑" pitchFamily="34" charset="-122"/>
              <a:ea typeface="微软雅黑" pitchFamily="34" charset="-122"/>
            </a:endParaRP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04" y="1782198"/>
            <a:ext cx="5472608" cy="317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046" y="5385048"/>
            <a:ext cx="566304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10</a:t>
            </a:r>
            <a:endParaRPr lang="zh-CN" altLang="en-US" dirty="0">
              <a:latin typeface="+mj-ea"/>
              <a:ea typeface="+mj-ea"/>
            </a:endParaRPr>
          </a:p>
        </p:txBody>
      </p:sp>
      <p:sp>
        <p:nvSpPr>
          <p:cNvPr id="16" name="TextBox 15"/>
          <p:cNvSpPr txBox="1"/>
          <p:nvPr/>
        </p:nvSpPr>
        <p:spPr>
          <a:xfrm>
            <a:off x="711746" y="1136576"/>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5.2</a:t>
            </a:r>
            <a:endParaRPr lang="zh-CN" altLang="en-US"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3355134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12</a:t>
            </a:fld>
            <a:endParaRPr lang="en-US" altLang="zh-CN" dirty="0"/>
          </a:p>
        </p:txBody>
      </p:sp>
      <p:sp>
        <p:nvSpPr>
          <p:cNvPr id="11" name="剪去单角的矩形 10"/>
          <p:cNvSpPr/>
          <p:nvPr/>
        </p:nvSpPr>
        <p:spPr>
          <a:xfrm rot="10800000">
            <a:off x="774527" y="1256640"/>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3" name="TextBox 12"/>
          <p:cNvSpPr txBox="1"/>
          <p:nvPr/>
        </p:nvSpPr>
        <p:spPr>
          <a:xfrm>
            <a:off x="1179075" y="1112476"/>
            <a:ext cx="2628983" cy="458908"/>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zh-CN" altLang="en-US" b="1" dirty="0" smtClean="0">
                <a:latin typeface="微软雅黑" pitchFamily="34" charset="-122"/>
                <a:ea typeface="微软雅黑" pitchFamily="34" charset="-122"/>
              </a:rPr>
              <a:t>称量配料</a:t>
            </a:r>
            <a:endParaRPr lang="zh-CN" altLang="en-US" b="1" dirty="0">
              <a:latin typeface="微软雅黑" pitchFamily="34" charset="-122"/>
              <a:ea typeface="微软雅黑" pitchFamily="34"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8" y="1712640"/>
            <a:ext cx="5707679" cy="34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001" y="5880605"/>
            <a:ext cx="5047131" cy="353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39580" y="5326897"/>
            <a:ext cx="5569740" cy="461665"/>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微软雅黑" pitchFamily="34" charset="-122"/>
                <a:ea typeface="微软雅黑" pitchFamily="34" charset="-122"/>
              </a:rPr>
              <a:t>清零、去皮、称重</a:t>
            </a:r>
            <a:endParaRPr lang="en-US" altLang="zh-CN" sz="1600" b="1" dirty="0" smtClean="0">
              <a:latin typeface="微软雅黑" pitchFamily="34" charset="-122"/>
              <a:ea typeface="微软雅黑" pitchFamily="34" charset="-122"/>
            </a:endParaRPr>
          </a:p>
        </p:txBody>
      </p:sp>
      <p:sp>
        <p:nvSpPr>
          <p:cNvPr id="21"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11</a:t>
            </a:r>
            <a:endParaRPr lang="zh-CN" altLang="en-US" dirty="0">
              <a:latin typeface="+mj-ea"/>
              <a:ea typeface="+mj-ea"/>
            </a:endParaRPr>
          </a:p>
        </p:txBody>
      </p:sp>
      <p:sp>
        <p:nvSpPr>
          <p:cNvPr id="17" name="TextBox 16"/>
          <p:cNvSpPr txBox="1"/>
          <p:nvPr/>
        </p:nvSpPr>
        <p:spPr>
          <a:xfrm>
            <a:off x="711746" y="1136576"/>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5.3</a:t>
            </a:r>
            <a:endParaRPr lang="zh-CN" altLang="en-US"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387229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13</a:t>
            </a:fld>
            <a:endParaRPr lang="en-US" altLang="zh-CN"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720" y="1573279"/>
            <a:ext cx="5040560" cy="36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39580" y="1064568"/>
            <a:ext cx="5569740" cy="461665"/>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微软雅黑" pitchFamily="34" charset="-122"/>
                <a:ea typeface="微软雅黑" pitchFamily="34" charset="-122"/>
              </a:rPr>
              <a:t>称重标签</a:t>
            </a:r>
            <a:endParaRPr lang="en-US" altLang="zh-CN" sz="1600" b="1" dirty="0" smtClean="0">
              <a:latin typeface="微软雅黑" pitchFamily="34" charset="-122"/>
              <a:ea typeface="微软雅黑" pitchFamily="34"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5" name="剪去单角的矩形 14"/>
          <p:cNvSpPr/>
          <p:nvPr/>
        </p:nvSpPr>
        <p:spPr>
          <a:xfrm rot="10800000">
            <a:off x="774527" y="5529212"/>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7" name="TextBox 16"/>
          <p:cNvSpPr txBox="1"/>
          <p:nvPr/>
        </p:nvSpPr>
        <p:spPr>
          <a:xfrm>
            <a:off x="1179075" y="5385048"/>
            <a:ext cx="2628983" cy="458908"/>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zh-CN" altLang="en-US" b="1" dirty="0" smtClean="0">
                <a:latin typeface="微软雅黑" pitchFamily="34" charset="-122"/>
                <a:ea typeface="微软雅黑" pitchFamily="34" charset="-122"/>
              </a:rPr>
              <a:t>电子批记录</a:t>
            </a:r>
            <a:endParaRPr lang="zh-CN" altLang="en-US" b="1" dirty="0">
              <a:latin typeface="微软雅黑" pitchFamily="34" charset="-122"/>
              <a:ea typeface="微软雅黑" pitchFamily="34" charset="-122"/>
            </a:endParaRPr>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183" y="6033120"/>
            <a:ext cx="5570824" cy="333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12</a:t>
            </a:r>
            <a:endParaRPr lang="zh-CN" altLang="en-US" dirty="0">
              <a:latin typeface="+mj-ea"/>
              <a:ea typeface="+mj-ea"/>
            </a:endParaRPr>
          </a:p>
        </p:txBody>
      </p:sp>
      <p:sp>
        <p:nvSpPr>
          <p:cNvPr id="13" name="TextBox 12"/>
          <p:cNvSpPr txBox="1"/>
          <p:nvPr/>
        </p:nvSpPr>
        <p:spPr>
          <a:xfrm>
            <a:off x="686730" y="5385048"/>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5.4</a:t>
            </a:r>
            <a:endParaRPr lang="zh-CN" altLang="en-US"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2889023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14</a:t>
            </a:fld>
            <a:endParaRPr lang="en-US" altLang="zh-CN"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83" y="1496616"/>
            <a:ext cx="550412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4"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13</a:t>
            </a:r>
            <a:endParaRPr lang="zh-CN" altLang="en-US" dirty="0">
              <a:latin typeface="+mj-ea"/>
              <a:ea typeface="+mj-ea"/>
            </a:endParaRP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40" y="5437956"/>
            <a:ext cx="570768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flipH="1">
            <a:off x="2060848" y="6959674"/>
            <a:ext cx="360040" cy="81558"/>
          </a:xfrm>
          <a:prstGeom prst="rect">
            <a:avLst/>
          </a:prstGeom>
          <a:solidFill>
            <a:schemeClr val="bg1"/>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p:cNvSpPr/>
          <p:nvPr/>
        </p:nvSpPr>
        <p:spPr>
          <a:xfrm flipH="1">
            <a:off x="2931325" y="6834708"/>
            <a:ext cx="90010" cy="81558"/>
          </a:xfrm>
          <a:prstGeom prst="rect">
            <a:avLst/>
          </a:prstGeom>
          <a:solidFill>
            <a:schemeClr val="bg1"/>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矩形 9"/>
          <p:cNvSpPr/>
          <p:nvPr/>
        </p:nvSpPr>
        <p:spPr>
          <a:xfrm flipH="1">
            <a:off x="1681758" y="7886253"/>
            <a:ext cx="360040" cy="81558"/>
          </a:xfrm>
          <a:prstGeom prst="rect">
            <a:avLst/>
          </a:prstGeom>
          <a:solidFill>
            <a:schemeClr val="bg1"/>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401285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15</a:t>
            </a:fld>
            <a:endParaRPr lang="en-US" altLang="zh-CN" dirty="0"/>
          </a:p>
        </p:txBody>
      </p:sp>
      <p:sp>
        <p:nvSpPr>
          <p:cNvPr id="6" name="剪去单角的矩形 5"/>
          <p:cNvSpPr/>
          <p:nvPr/>
        </p:nvSpPr>
        <p:spPr>
          <a:xfrm rot="10800000">
            <a:off x="774527" y="1280740"/>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9" name="TextBox 8"/>
          <p:cNvSpPr txBox="1"/>
          <p:nvPr/>
        </p:nvSpPr>
        <p:spPr>
          <a:xfrm>
            <a:off x="1179075" y="1136576"/>
            <a:ext cx="2628983" cy="458908"/>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zh-CN" altLang="en-US" b="1" dirty="0" smtClean="0">
                <a:latin typeface="微软雅黑" pitchFamily="34" charset="-122"/>
                <a:ea typeface="微软雅黑" pitchFamily="34" charset="-122"/>
              </a:rPr>
              <a:t>质量管理</a:t>
            </a:r>
            <a:endParaRPr lang="zh-CN" altLang="en-US" b="1" dirty="0">
              <a:latin typeface="微软雅黑" pitchFamily="34" charset="-122"/>
              <a:ea typeface="微软雅黑" pitchFamily="34" charset="-122"/>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1765219"/>
            <a:ext cx="5661775" cy="340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剪去单角的矩形 13"/>
          <p:cNvSpPr/>
          <p:nvPr/>
        </p:nvSpPr>
        <p:spPr>
          <a:xfrm rot="10800000">
            <a:off x="774527" y="5457204"/>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6" name="TextBox 15"/>
          <p:cNvSpPr txBox="1"/>
          <p:nvPr/>
        </p:nvSpPr>
        <p:spPr>
          <a:xfrm>
            <a:off x="1179075" y="5313040"/>
            <a:ext cx="2628983" cy="507831"/>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zh-CN" altLang="en-US" b="1" dirty="0" smtClean="0">
                <a:latin typeface="微软雅黑" pitchFamily="34" charset="-122"/>
                <a:ea typeface="微软雅黑" pitchFamily="34" charset="-122"/>
              </a:rPr>
              <a:t>智能</a:t>
            </a:r>
            <a:r>
              <a:rPr lang="zh-CN" altLang="en-US" b="1" dirty="0">
                <a:latin typeface="微软雅黑" pitchFamily="34" charset="-122"/>
                <a:ea typeface="微软雅黑" pitchFamily="34" charset="-122"/>
              </a:rPr>
              <a:t>报表工具</a:t>
            </a:r>
          </a:p>
        </p:txBody>
      </p:sp>
      <p:pic>
        <p:nvPicPr>
          <p:cNvPr id="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788" y="5909886"/>
            <a:ext cx="5482476" cy="343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21"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14</a:t>
            </a:r>
            <a:endParaRPr lang="zh-CN" altLang="en-US" dirty="0">
              <a:latin typeface="+mj-ea"/>
              <a:ea typeface="+mj-ea"/>
            </a:endParaRPr>
          </a:p>
        </p:txBody>
      </p:sp>
      <p:sp>
        <p:nvSpPr>
          <p:cNvPr id="19" name="TextBox 18"/>
          <p:cNvSpPr txBox="1"/>
          <p:nvPr/>
        </p:nvSpPr>
        <p:spPr>
          <a:xfrm>
            <a:off x="686730" y="5313040"/>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5.6</a:t>
            </a:r>
            <a:endParaRPr lang="zh-CN" altLang="en-US" b="1" dirty="0">
              <a:solidFill>
                <a:schemeClr val="bg1"/>
              </a:solidFill>
              <a:latin typeface="华文行楷" pitchFamily="2" charset="-122"/>
              <a:ea typeface="华文行楷" pitchFamily="2" charset="-122"/>
            </a:endParaRPr>
          </a:p>
        </p:txBody>
      </p:sp>
      <p:sp>
        <p:nvSpPr>
          <p:cNvPr id="22" name="TextBox 21"/>
          <p:cNvSpPr txBox="1"/>
          <p:nvPr/>
        </p:nvSpPr>
        <p:spPr>
          <a:xfrm>
            <a:off x="686730" y="1136576"/>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5.5</a:t>
            </a:r>
            <a:endParaRPr lang="zh-CN" altLang="en-US"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1135668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632520"/>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16</a:t>
            </a:fld>
            <a:endParaRPr lang="en-US" altLang="zh-CN" dirty="0"/>
          </a:p>
        </p:txBody>
      </p:sp>
      <p:sp>
        <p:nvSpPr>
          <p:cNvPr id="9" name="剪去单角的矩形 8"/>
          <p:cNvSpPr/>
          <p:nvPr/>
        </p:nvSpPr>
        <p:spPr>
          <a:xfrm rot="10800000">
            <a:off x="683501" y="1132945"/>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1" name="TextBox 10"/>
          <p:cNvSpPr txBox="1"/>
          <p:nvPr/>
        </p:nvSpPr>
        <p:spPr>
          <a:xfrm>
            <a:off x="1088049" y="988781"/>
            <a:ext cx="4717215" cy="458908"/>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与</a:t>
            </a:r>
            <a:r>
              <a:rPr lang="en-US" altLang="zh-CN" dirty="0" smtClean="0"/>
              <a:t>ERP</a:t>
            </a:r>
            <a:r>
              <a:rPr lang="zh-CN" altLang="en-US" dirty="0" smtClean="0"/>
              <a:t>系统集成</a:t>
            </a:r>
            <a:endParaRPr lang="zh-CN" altLang="en-US"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078" y="5916448"/>
            <a:ext cx="478518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页脚占位符 2"/>
          <p:cNvSpPr>
            <a:spLocks noGrp="1"/>
          </p:cNvSpPr>
          <p:nvPr>
            <p:ph type="ftr" sz="quarter" idx="11"/>
          </p:nvPr>
        </p:nvSpPr>
        <p:spPr>
          <a:xfrm>
            <a:off x="3356992" y="9561512"/>
            <a:ext cx="406411" cy="409933"/>
          </a:xfrm>
        </p:spPr>
        <p:txBody>
          <a:bodyPr/>
          <a:lstStyle/>
          <a:p>
            <a:pPr algn="ctr"/>
            <a:r>
              <a:rPr lang="en-US" altLang="zh-CN" dirty="0">
                <a:latin typeface="+mj-ea"/>
                <a:ea typeface="+mj-ea"/>
              </a:rPr>
              <a:t>1</a:t>
            </a:r>
            <a:r>
              <a:rPr lang="en-US" altLang="zh-CN" dirty="0" smtClean="0">
                <a:latin typeface="+mj-ea"/>
                <a:ea typeface="+mj-ea"/>
              </a:rPr>
              <a:t>5</a:t>
            </a:r>
            <a:endParaRPr lang="zh-CN" altLang="en-US" dirty="0">
              <a:latin typeface="+mj-ea"/>
              <a:ea typeface="+mj-ea"/>
            </a:endParaRPr>
          </a:p>
        </p:txBody>
      </p:sp>
      <p:sp>
        <p:nvSpPr>
          <p:cNvPr id="16" name="TextBox 15"/>
          <p:cNvSpPr txBox="1"/>
          <p:nvPr/>
        </p:nvSpPr>
        <p:spPr>
          <a:xfrm>
            <a:off x="827762" y="1678585"/>
            <a:ext cx="5318524" cy="2308324"/>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mj-ea"/>
                <a:ea typeface="+mj-ea"/>
              </a:rPr>
              <a:t>业务描述：</a:t>
            </a:r>
            <a:r>
              <a:rPr lang="en-US" altLang="zh-CN" sz="1600" dirty="0" smtClean="0">
                <a:latin typeface="+mj-ea"/>
                <a:ea typeface="+mj-ea"/>
              </a:rPr>
              <a:t>MES</a:t>
            </a:r>
            <a:r>
              <a:rPr lang="zh-CN" altLang="en-US" sz="1600" dirty="0" smtClean="0">
                <a:latin typeface="+mj-ea"/>
                <a:ea typeface="+mj-ea"/>
              </a:rPr>
              <a:t>与</a:t>
            </a:r>
            <a:r>
              <a:rPr lang="en-US" altLang="zh-CN" sz="1600" dirty="0" smtClean="0">
                <a:latin typeface="+mj-ea"/>
                <a:ea typeface="+mj-ea"/>
              </a:rPr>
              <a:t>ERP</a:t>
            </a:r>
            <a:r>
              <a:rPr lang="zh-CN" altLang="en-US" sz="1600" dirty="0" smtClean="0">
                <a:latin typeface="+mj-ea"/>
                <a:ea typeface="+mj-ea"/>
              </a:rPr>
              <a:t>系统集成，生产开始前从</a:t>
            </a:r>
            <a:r>
              <a:rPr lang="en-US" altLang="zh-CN" sz="1600" dirty="0" smtClean="0">
                <a:latin typeface="+mj-ea"/>
                <a:ea typeface="+mj-ea"/>
              </a:rPr>
              <a:t>ERP</a:t>
            </a:r>
            <a:r>
              <a:rPr lang="zh-CN" altLang="en-US" sz="1600" dirty="0" smtClean="0">
                <a:latin typeface="+mj-ea"/>
                <a:ea typeface="+mj-ea"/>
              </a:rPr>
              <a:t>获取物料、批次、处方、工单、资源等信息。同时，在生产过程中、生产结束后将车间工单的完工信息、资源用量、生产投料量、差异量等信息反馈给</a:t>
            </a:r>
            <a:r>
              <a:rPr lang="en-US" altLang="zh-CN" sz="1600" dirty="0" smtClean="0">
                <a:latin typeface="+mj-ea"/>
                <a:ea typeface="+mj-ea"/>
              </a:rPr>
              <a:t>ERP</a:t>
            </a:r>
            <a:r>
              <a:rPr lang="zh-CN" altLang="en-US" sz="1600" dirty="0" smtClean="0">
                <a:latin typeface="+mj-ea"/>
                <a:ea typeface="+mj-ea"/>
              </a:rPr>
              <a:t>进行报工操作。</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b="1" dirty="0" smtClean="0">
                <a:latin typeface="+mj-ea"/>
                <a:ea typeface="+mj-ea"/>
              </a:rPr>
              <a:t>接口方式：</a:t>
            </a:r>
            <a:r>
              <a:rPr lang="en-US" altLang="zh-CN" sz="1600" dirty="0" smtClean="0">
                <a:latin typeface="+mj-ea"/>
                <a:ea typeface="+mj-ea"/>
              </a:rPr>
              <a:t>webservice/DBLink/</a:t>
            </a:r>
            <a:r>
              <a:rPr lang="zh-CN" altLang="en-US" sz="1600" dirty="0" smtClean="0">
                <a:latin typeface="+mj-ea"/>
                <a:ea typeface="+mj-ea"/>
              </a:rPr>
              <a:t>中间件等。</a:t>
            </a:r>
            <a:endParaRPr lang="zh-CN" altLang="en-US" sz="1600" dirty="0">
              <a:latin typeface="+mj-ea"/>
              <a:ea typeface="+mj-ea"/>
            </a:endParaRPr>
          </a:p>
        </p:txBody>
      </p:sp>
      <p:sp>
        <p:nvSpPr>
          <p:cNvPr id="18" name="剪去单角的矩形 17"/>
          <p:cNvSpPr/>
          <p:nvPr/>
        </p:nvSpPr>
        <p:spPr>
          <a:xfrm rot="10800000">
            <a:off x="667327" y="4301297"/>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0" name="TextBox 19"/>
          <p:cNvSpPr txBox="1"/>
          <p:nvPr/>
        </p:nvSpPr>
        <p:spPr>
          <a:xfrm>
            <a:off x="1071875" y="4157133"/>
            <a:ext cx="4717215" cy="458908"/>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与</a:t>
            </a:r>
            <a:r>
              <a:rPr lang="en-US" altLang="zh-CN" dirty="0" smtClean="0"/>
              <a:t>WMS</a:t>
            </a:r>
            <a:r>
              <a:rPr lang="zh-CN" altLang="en-US" dirty="0" smtClean="0"/>
              <a:t>系统集成</a:t>
            </a:r>
            <a:endParaRPr lang="zh-CN" altLang="en-US" dirty="0"/>
          </a:p>
        </p:txBody>
      </p:sp>
      <p:sp>
        <p:nvSpPr>
          <p:cNvPr id="22" name="TextBox 21"/>
          <p:cNvSpPr txBox="1"/>
          <p:nvPr/>
        </p:nvSpPr>
        <p:spPr>
          <a:xfrm>
            <a:off x="811588" y="4846937"/>
            <a:ext cx="5273018" cy="830997"/>
          </a:xfrm>
          <a:prstGeom prst="rect">
            <a:avLst/>
          </a:prstGeom>
          <a:noFill/>
        </p:spPr>
        <p:txBody>
          <a:bodyPr wrap="square" rtlCol="0">
            <a:spAutoFit/>
          </a:bodyPr>
          <a:lstStyle/>
          <a:p>
            <a:pPr marL="285750" indent="-285750">
              <a:lnSpc>
                <a:spcPct val="150000"/>
              </a:lnSpc>
              <a:buClr>
                <a:srgbClr val="C4BD82"/>
              </a:buClr>
              <a:buFont typeface="Wingdings" pitchFamily="2" charset="2"/>
              <a:buChar char="n"/>
            </a:pPr>
            <a:endParaRPr lang="en-US" altLang="zh-CN" sz="1600" dirty="0" smtClean="0">
              <a:latin typeface="+mj-ea"/>
              <a:ea typeface="+mj-ea"/>
            </a:endParaRPr>
          </a:p>
          <a:p>
            <a:pPr marL="285750" indent="-285750">
              <a:lnSpc>
                <a:spcPct val="150000"/>
              </a:lnSpc>
              <a:buClr>
                <a:srgbClr val="C4BD82"/>
              </a:buClr>
              <a:buFont typeface="Wingdings" pitchFamily="2" charset="2"/>
              <a:buChar char="n"/>
            </a:pPr>
            <a:endParaRPr lang="en-US" altLang="zh-CN" sz="1600" dirty="0">
              <a:latin typeface="+mj-ea"/>
              <a:ea typeface="+mj-ea"/>
            </a:endParaRPr>
          </a:p>
        </p:txBody>
      </p:sp>
      <p:sp>
        <p:nvSpPr>
          <p:cNvPr id="17" name="TextBox 16"/>
          <p:cNvSpPr txBox="1"/>
          <p:nvPr/>
        </p:nvSpPr>
        <p:spPr>
          <a:xfrm>
            <a:off x="788835" y="4741830"/>
            <a:ext cx="5318524" cy="1938992"/>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mj-ea"/>
                <a:ea typeface="+mj-ea"/>
              </a:rPr>
              <a:t>业务描述：</a:t>
            </a:r>
            <a:r>
              <a:rPr lang="en-US" altLang="zh-CN" sz="1600" dirty="0" smtClean="0">
                <a:latin typeface="+mj-ea"/>
                <a:ea typeface="+mj-ea"/>
              </a:rPr>
              <a:t>MES</a:t>
            </a:r>
            <a:r>
              <a:rPr lang="zh-CN" altLang="en-US" sz="1600" dirty="0" smtClean="0">
                <a:latin typeface="+mj-ea"/>
                <a:ea typeface="+mj-ea"/>
              </a:rPr>
              <a:t>与</a:t>
            </a:r>
            <a:r>
              <a:rPr lang="en-US" altLang="zh-CN" sz="1600" dirty="0" smtClean="0">
                <a:latin typeface="+mj-ea"/>
                <a:ea typeface="+mj-ea"/>
              </a:rPr>
              <a:t>WMS</a:t>
            </a:r>
            <a:r>
              <a:rPr lang="zh-CN" altLang="en-US" sz="1600" dirty="0" smtClean="0">
                <a:latin typeface="+mj-ea"/>
                <a:ea typeface="+mj-ea"/>
              </a:rPr>
              <a:t>系统集成，生产开始前从</a:t>
            </a:r>
            <a:r>
              <a:rPr lang="en-US" altLang="zh-CN" sz="1600" dirty="0" smtClean="0">
                <a:latin typeface="+mj-ea"/>
                <a:ea typeface="+mj-ea"/>
              </a:rPr>
              <a:t>WMS</a:t>
            </a:r>
            <a:r>
              <a:rPr lang="zh-CN" altLang="en-US" sz="1600" dirty="0" smtClean="0">
                <a:latin typeface="+mj-ea"/>
                <a:ea typeface="+mj-ea"/>
              </a:rPr>
              <a:t>获取物料批次库存、车间入库等信息，同时，在生产过程中、生产结束后将车间批次退库、成品入库等信息反馈给</a:t>
            </a:r>
            <a:r>
              <a:rPr lang="en-US" altLang="zh-CN" sz="1600" dirty="0" smtClean="0">
                <a:latin typeface="+mj-ea"/>
                <a:ea typeface="+mj-ea"/>
              </a:rPr>
              <a:t>WMS</a:t>
            </a:r>
            <a:r>
              <a:rPr lang="zh-CN" altLang="en-US" sz="1600" dirty="0" smtClean="0">
                <a:latin typeface="+mj-ea"/>
                <a:ea typeface="+mj-ea"/>
              </a:rPr>
              <a:t>进行库存的及时调整与管理。</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b="1" dirty="0" smtClean="0">
                <a:latin typeface="+mj-ea"/>
                <a:ea typeface="+mj-ea"/>
              </a:rPr>
              <a:t>接口方式：</a:t>
            </a:r>
            <a:r>
              <a:rPr lang="en-US" altLang="zh-CN" sz="1600" dirty="0" smtClean="0">
                <a:latin typeface="+mj-ea"/>
                <a:ea typeface="+mj-ea"/>
              </a:rPr>
              <a:t>webservice/DBLink/</a:t>
            </a:r>
            <a:r>
              <a:rPr lang="zh-CN" altLang="en-US" sz="1600" dirty="0" smtClean="0">
                <a:latin typeface="+mj-ea"/>
                <a:ea typeface="+mj-ea"/>
              </a:rPr>
              <a:t>中间件等。</a:t>
            </a:r>
            <a:endParaRPr lang="zh-CN" altLang="en-US" sz="1600" dirty="0">
              <a:latin typeface="+mj-ea"/>
              <a:ea typeface="+mj-ea"/>
            </a:endParaRP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270" y="8550519"/>
            <a:ext cx="478518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剪去单角的矩形 23"/>
          <p:cNvSpPr/>
          <p:nvPr/>
        </p:nvSpPr>
        <p:spPr>
          <a:xfrm rot="10800000">
            <a:off x="702519" y="6935368"/>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6" name="TextBox 25"/>
          <p:cNvSpPr txBox="1"/>
          <p:nvPr/>
        </p:nvSpPr>
        <p:spPr>
          <a:xfrm>
            <a:off x="1107067" y="6791204"/>
            <a:ext cx="4717215" cy="507831"/>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与电子监管码系统集成</a:t>
            </a:r>
            <a:endParaRPr lang="zh-CN" altLang="en-US" dirty="0"/>
          </a:p>
        </p:txBody>
      </p:sp>
      <p:sp>
        <p:nvSpPr>
          <p:cNvPr id="28" name="TextBox 27"/>
          <p:cNvSpPr txBox="1"/>
          <p:nvPr/>
        </p:nvSpPr>
        <p:spPr>
          <a:xfrm>
            <a:off x="846780" y="7481008"/>
            <a:ext cx="5273018" cy="830997"/>
          </a:xfrm>
          <a:prstGeom prst="rect">
            <a:avLst/>
          </a:prstGeom>
          <a:noFill/>
        </p:spPr>
        <p:txBody>
          <a:bodyPr wrap="square" rtlCol="0">
            <a:spAutoFit/>
          </a:bodyPr>
          <a:lstStyle/>
          <a:p>
            <a:pPr marL="285750" indent="-285750">
              <a:lnSpc>
                <a:spcPct val="150000"/>
              </a:lnSpc>
              <a:buClr>
                <a:srgbClr val="C4BD82"/>
              </a:buClr>
              <a:buFont typeface="Wingdings" pitchFamily="2" charset="2"/>
              <a:buChar char="n"/>
            </a:pPr>
            <a:endParaRPr lang="en-US" altLang="zh-CN" sz="1600" dirty="0" smtClean="0">
              <a:latin typeface="+mj-ea"/>
              <a:ea typeface="+mj-ea"/>
            </a:endParaRPr>
          </a:p>
          <a:p>
            <a:pPr marL="285750" indent="-285750">
              <a:lnSpc>
                <a:spcPct val="150000"/>
              </a:lnSpc>
              <a:buClr>
                <a:srgbClr val="C4BD82"/>
              </a:buClr>
              <a:buFont typeface="Wingdings" pitchFamily="2" charset="2"/>
              <a:buChar char="n"/>
            </a:pPr>
            <a:endParaRPr lang="en-US" altLang="zh-CN" sz="1600" dirty="0">
              <a:latin typeface="+mj-ea"/>
              <a:ea typeface="+mj-ea"/>
            </a:endParaRPr>
          </a:p>
        </p:txBody>
      </p:sp>
      <p:sp>
        <p:nvSpPr>
          <p:cNvPr id="29" name="TextBox 28"/>
          <p:cNvSpPr txBox="1"/>
          <p:nvPr/>
        </p:nvSpPr>
        <p:spPr>
          <a:xfrm>
            <a:off x="824027" y="7375901"/>
            <a:ext cx="5318524" cy="1938992"/>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mj-ea"/>
                <a:ea typeface="+mj-ea"/>
              </a:rPr>
              <a:t>业务描述：</a:t>
            </a:r>
            <a:r>
              <a:rPr lang="en-US" altLang="zh-CN" sz="1600" dirty="0" smtClean="0">
                <a:latin typeface="+mj-ea"/>
                <a:ea typeface="+mj-ea"/>
              </a:rPr>
              <a:t>MES</a:t>
            </a:r>
            <a:r>
              <a:rPr lang="zh-CN" altLang="en-US" sz="1600" dirty="0" smtClean="0">
                <a:latin typeface="+mj-ea"/>
                <a:ea typeface="+mj-ea"/>
              </a:rPr>
              <a:t>与电子监管码系统集成，生产开始前将包装线所生产的工单基本信息发给电子监管码系统，同时，生产结束后从电子监管码系统获取对应的成品信息，并上报给</a:t>
            </a:r>
            <a:r>
              <a:rPr lang="en-US" altLang="zh-CN" sz="1600" dirty="0" smtClean="0">
                <a:latin typeface="+mj-ea"/>
                <a:ea typeface="+mj-ea"/>
              </a:rPr>
              <a:t>ERP</a:t>
            </a:r>
            <a:r>
              <a:rPr lang="zh-CN" altLang="en-US" sz="1600" dirty="0" smtClean="0">
                <a:latin typeface="+mj-ea"/>
                <a:ea typeface="+mj-ea"/>
              </a:rPr>
              <a:t>。</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b="1" dirty="0" smtClean="0">
                <a:latin typeface="+mj-ea"/>
                <a:ea typeface="+mj-ea"/>
              </a:rPr>
              <a:t>接口方式：</a:t>
            </a:r>
            <a:r>
              <a:rPr lang="en-US" altLang="zh-CN" sz="1600" dirty="0" smtClean="0">
                <a:latin typeface="+mj-ea"/>
                <a:ea typeface="+mj-ea"/>
              </a:rPr>
              <a:t>webservice/DBLink/</a:t>
            </a:r>
            <a:r>
              <a:rPr lang="zh-CN" altLang="en-US" sz="1600" dirty="0" smtClean="0">
                <a:latin typeface="+mj-ea"/>
                <a:ea typeface="+mj-ea"/>
              </a:rPr>
              <a:t>中间件等。</a:t>
            </a:r>
            <a:endParaRPr lang="zh-CN" altLang="en-US" sz="1600" dirty="0">
              <a:latin typeface="+mj-ea"/>
              <a:ea typeface="+mj-ea"/>
            </a:endParaRPr>
          </a:p>
        </p:txBody>
      </p:sp>
      <p:sp>
        <p:nvSpPr>
          <p:cNvPr id="30" name="TextBox 29"/>
          <p:cNvSpPr txBox="1"/>
          <p:nvPr/>
        </p:nvSpPr>
        <p:spPr>
          <a:xfrm>
            <a:off x="614722" y="992560"/>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5.7</a:t>
            </a:r>
            <a:endParaRPr lang="zh-CN" altLang="en-US" b="1" dirty="0">
              <a:solidFill>
                <a:schemeClr val="bg1"/>
              </a:solidFill>
              <a:latin typeface="华文行楷" pitchFamily="2" charset="-122"/>
              <a:ea typeface="华文行楷" pitchFamily="2" charset="-122"/>
            </a:endParaRPr>
          </a:p>
        </p:txBody>
      </p:sp>
      <p:sp>
        <p:nvSpPr>
          <p:cNvPr id="31" name="TextBox 30"/>
          <p:cNvSpPr txBox="1"/>
          <p:nvPr/>
        </p:nvSpPr>
        <p:spPr>
          <a:xfrm>
            <a:off x="548680" y="4160912"/>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5.8</a:t>
            </a:r>
            <a:endParaRPr lang="zh-CN" altLang="en-US" b="1" dirty="0">
              <a:solidFill>
                <a:schemeClr val="bg1"/>
              </a:solidFill>
              <a:latin typeface="华文行楷" pitchFamily="2" charset="-122"/>
              <a:ea typeface="华文行楷" pitchFamily="2" charset="-122"/>
            </a:endParaRPr>
          </a:p>
        </p:txBody>
      </p:sp>
      <p:sp>
        <p:nvSpPr>
          <p:cNvPr id="32" name="TextBox 31"/>
          <p:cNvSpPr txBox="1"/>
          <p:nvPr/>
        </p:nvSpPr>
        <p:spPr>
          <a:xfrm>
            <a:off x="614722" y="6784050"/>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5.9</a:t>
            </a:r>
            <a:endParaRPr lang="zh-CN" altLang="en-US"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3303960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632520"/>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17</a:t>
            </a:fld>
            <a:endParaRPr lang="en-US" altLang="zh-CN" dirty="0"/>
          </a:p>
        </p:txBody>
      </p:sp>
      <p:sp>
        <p:nvSpPr>
          <p:cNvPr id="9" name="剪去单角的矩形 8"/>
          <p:cNvSpPr/>
          <p:nvPr/>
        </p:nvSpPr>
        <p:spPr>
          <a:xfrm rot="10800000">
            <a:off x="683501" y="1306948"/>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1" name="TextBox 10"/>
          <p:cNvSpPr txBox="1"/>
          <p:nvPr/>
        </p:nvSpPr>
        <p:spPr>
          <a:xfrm>
            <a:off x="1088049" y="1162784"/>
            <a:ext cx="4717215" cy="507831"/>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与自动称配系统集成</a:t>
            </a:r>
            <a:endParaRPr lang="zh-CN" altLang="en-US"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078" y="6142134"/>
            <a:ext cx="478518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页脚占位符 2"/>
          <p:cNvSpPr>
            <a:spLocks noGrp="1"/>
          </p:cNvSpPr>
          <p:nvPr>
            <p:ph type="ftr" sz="quarter" idx="11"/>
          </p:nvPr>
        </p:nvSpPr>
        <p:spPr>
          <a:xfrm>
            <a:off x="3356992" y="9561512"/>
            <a:ext cx="406411" cy="409933"/>
          </a:xfrm>
        </p:spPr>
        <p:txBody>
          <a:bodyPr/>
          <a:lstStyle/>
          <a:p>
            <a:pPr algn="ctr"/>
            <a:r>
              <a:rPr lang="en-US" altLang="zh-CN" dirty="0">
                <a:latin typeface="+mj-ea"/>
                <a:ea typeface="+mj-ea"/>
              </a:rPr>
              <a:t>1</a:t>
            </a:r>
            <a:r>
              <a:rPr lang="en-US" altLang="zh-CN" dirty="0" smtClean="0">
                <a:latin typeface="+mj-ea"/>
                <a:ea typeface="+mj-ea"/>
              </a:rPr>
              <a:t>6</a:t>
            </a:r>
            <a:endParaRPr lang="zh-CN" altLang="en-US" dirty="0">
              <a:latin typeface="+mj-ea"/>
              <a:ea typeface="+mj-ea"/>
            </a:endParaRPr>
          </a:p>
        </p:txBody>
      </p:sp>
      <p:sp>
        <p:nvSpPr>
          <p:cNvPr id="16" name="TextBox 15"/>
          <p:cNvSpPr txBox="1"/>
          <p:nvPr/>
        </p:nvSpPr>
        <p:spPr>
          <a:xfrm>
            <a:off x="827762" y="1852588"/>
            <a:ext cx="5318524" cy="2308324"/>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mj-ea"/>
                <a:ea typeface="+mj-ea"/>
              </a:rPr>
              <a:t>业务描述：</a:t>
            </a:r>
            <a:r>
              <a:rPr lang="en-US" altLang="zh-CN" sz="1600" dirty="0" smtClean="0">
                <a:latin typeface="+mj-ea"/>
                <a:ea typeface="+mj-ea"/>
              </a:rPr>
              <a:t>MES</a:t>
            </a:r>
            <a:r>
              <a:rPr lang="zh-CN" altLang="en-US" sz="1600" dirty="0" smtClean="0">
                <a:latin typeface="+mj-ea"/>
                <a:ea typeface="+mj-ea"/>
              </a:rPr>
              <a:t>与自动称配系统集成，生产开始前将工单、物料批次库存等信息发给自动称配系统。生产结束后自动称配系统将工单完工、工单投料、差异量等信息反馈给</a:t>
            </a:r>
            <a:r>
              <a:rPr lang="en-US" altLang="zh-CN" sz="1600" dirty="0" smtClean="0">
                <a:latin typeface="+mj-ea"/>
                <a:ea typeface="+mj-ea"/>
              </a:rPr>
              <a:t>MES</a:t>
            </a:r>
            <a:r>
              <a:rPr lang="zh-CN" altLang="en-US" sz="1600" dirty="0" smtClean="0">
                <a:latin typeface="+mj-ea"/>
                <a:ea typeface="+mj-ea"/>
              </a:rPr>
              <a:t>，</a:t>
            </a:r>
            <a:r>
              <a:rPr lang="en-US" altLang="zh-CN" sz="1600" dirty="0" smtClean="0">
                <a:latin typeface="+mj-ea"/>
                <a:ea typeface="+mj-ea"/>
              </a:rPr>
              <a:t>MES</a:t>
            </a:r>
            <a:r>
              <a:rPr lang="zh-CN" altLang="en-US" sz="1600" dirty="0" smtClean="0">
                <a:latin typeface="+mj-ea"/>
                <a:ea typeface="+mj-ea"/>
              </a:rPr>
              <a:t>接收后完成其系统中对应工单，并将工单完工等信息反馈给</a:t>
            </a:r>
            <a:r>
              <a:rPr lang="en-US" altLang="zh-CN" sz="1600" dirty="0" smtClean="0">
                <a:latin typeface="+mj-ea"/>
                <a:ea typeface="+mj-ea"/>
              </a:rPr>
              <a:t>ERP</a:t>
            </a:r>
            <a:r>
              <a:rPr lang="zh-CN" altLang="en-US" sz="1600" dirty="0" smtClean="0">
                <a:latin typeface="+mj-ea"/>
                <a:ea typeface="+mj-ea"/>
              </a:rPr>
              <a:t>。</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b="1" dirty="0" smtClean="0">
                <a:latin typeface="+mj-ea"/>
                <a:ea typeface="+mj-ea"/>
              </a:rPr>
              <a:t>接口方式：</a:t>
            </a:r>
            <a:r>
              <a:rPr lang="en-US" altLang="zh-CN" sz="1600" dirty="0" smtClean="0">
                <a:latin typeface="+mj-ea"/>
                <a:ea typeface="+mj-ea"/>
              </a:rPr>
              <a:t>webservice/DBLink/</a:t>
            </a:r>
            <a:r>
              <a:rPr lang="zh-CN" altLang="en-US" sz="1600" dirty="0" smtClean="0">
                <a:latin typeface="+mj-ea"/>
                <a:ea typeface="+mj-ea"/>
              </a:rPr>
              <a:t>数据库中间表等。</a:t>
            </a:r>
            <a:endParaRPr lang="zh-CN" altLang="en-US" sz="1600" dirty="0">
              <a:latin typeface="+mj-ea"/>
              <a:ea typeface="+mj-ea"/>
            </a:endParaRPr>
          </a:p>
        </p:txBody>
      </p:sp>
      <p:sp>
        <p:nvSpPr>
          <p:cNvPr id="18" name="剪去单角的矩形 17"/>
          <p:cNvSpPr/>
          <p:nvPr/>
        </p:nvSpPr>
        <p:spPr>
          <a:xfrm rot="10800000">
            <a:off x="667327" y="4526983"/>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0" name="TextBox 19"/>
          <p:cNvSpPr txBox="1"/>
          <p:nvPr/>
        </p:nvSpPr>
        <p:spPr>
          <a:xfrm>
            <a:off x="1071875" y="4382819"/>
            <a:ext cx="4717215" cy="507831"/>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与在线清洗系统集成</a:t>
            </a:r>
            <a:endParaRPr lang="zh-CN" altLang="en-US" dirty="0"/>
          </a:p>
        </p:txBody>
      </p:sp>
      <p:sp>
        <p:nvSpPr>
          <p:cNvPr id="22" name="TextBox 21"/>
          <p:cNvSpPr txBox="1"/>
          <p:nvPr/>
        </p:nvSpPr>
        <p:spPr>
          <a:xfrm>
            <a:off x="811588" y="5072623"/>
            <a:ext cx="5273018" cy="830997"/>
          </a:xfrm>
          <a:prstGeom prst="rect">
            <a:avLst/>
          </a:prstGeom>
          <a:noFill/>
        </p:spPr>
        <p:txBody>
          <a:bodyPr wrap="square" rtlCol="0">
            <a:spAutoFit/>
          </a:bodyPr>
          <a:lstStyle/>
          <a:p>
            <a:pPr marL="285750" indent="-285750">
              <a:lnSpc>
                <a:spcPct val="150000"/>
              </a:lnSpc>
              <a:buClr>
                <a:srgbClr val="C4BD82"/>
              </a:buClr>
              <a:buFont typeface="Wingdings" pitchFamily="2" charset="2"/>
              <a:buChar char="n"/>
            </a:pPr>
            <a:endParaRPr lang="en-US" altLang="zh-CN" sz="1600" dirty="0" smtClean="0">
              <a:latin typeface="+mj-ea"/>
              <a:ea typeface="+mj-ea"/>
            </a:endParaRPr>
          </a:p>
          <a:p>
            <a:pPr marL="285750" indent="-285750">
              <a:lnSpc>
                <a:spcPct val="150000"/>
              </a:lnSpc>
              <a:buClr>
                <a:srgbClr val="C4BD82"/>
              </a:buClr>
              <a:buFont typeface="Wingdings" pitchFamily="2" charset="2"/>
              <a:buChar char="n"/>
            </a:pPr>
            <a:endParaRPr lang="en-US" altLang="zh-CN" sz="1600" dirty="0">
              <a:latin typeface="+mj-ea"/>
              <a:ea typeface="+mj-ea"/>
            </a:endParaRPr>
          </a:p>
        </p:txBody>
      </p:sp>
      <p:sp>
        <p:nvSpPr>
          <p:cNvPr id="17" name="TextBox 16"/>
          <p:cNvSpPr txBox="1"/>
          <p:nvPr/>
        </p:nvSpPr>
        <p:spPr>
          <a:xfrm>
            <a:off x="788835" y="4967516"/>
            <a:ext cx="5318524" cy="1569660"/>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mj-ea"/>
                <a:ea typeface="+mj-ea"/>
              </a:rPr>
              <a:t>业务描述：</a:t>
            </a:r>
            <a:r>
              <a:rPr lang="en-US" altLang="zh-CN" sz="1600" dirty="0" smtClean="0">
                <a:latin typeface="+mj-ea"/>
                <a:ea typeface="+mj-ea"/>
              </a:rPr>
              <a:t>MES</a:t>
            </a:r>
            <a:r>
              <a:rPr lang="zh-CN" altLang="en-US" sz="1600" dirty="0" smtClean="0">
                <a:latin typeface="+mj-ea"/>
                <a:ea typeface="+mj-ea"/>
              </a:rPr>
              <a:t>与在线清洗系统集成，获取清洗系统中容器的清洗状态，并更新</a:t>
            </a:r>
            <a:r>
              <a:rPr lang="en-US" altLang="zh-CN" sz="1600" dirty="0" smtClean="0">
                <a:latin typeface="+mj-ea"/>
                <a:ea typeface="+mj-ea"/>
              </a:rPr>
              <a:t>MES</a:t>
            </a:r>
            <a:r>
              <a:rPr lang="zh-CN" altLang="en-US" sz="1600" dirty="0" smtClean="0">
                <a:latin typeface="+mj-ea"/>
                <a:ea typeface="+mj-ea"/>
              </a:rPr>
              <a:t>系统中对应的容器状态，在实际生产过程中校验使用的容器清洗状态。</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b="1" dirty="0" smtClean="0">
                <a:latin typeface="+mj-ea"/>
                <a:ea typeface="+mj-ea"/>
              </a:rPr>
              <a:t>接口方式：</a:t>
            </a:r>
            <a:r>
              <a:rPr lang="en-US" altLang="zh-CN" sz="1600" dirty="0" smtClean="0">
                <a:latin typeface="+mj-ea"/>
                <a:ea typeface="+mj-ea"/>
              </a:rPr>
              <a:t>OPC Server</a:t>
            </a:r>
            <a:r>
              <a:rPr lang="zh-CN" altLang="en-US" sz="1600" dirty="0" smtClean="0">
                <a:latin typeface="+mj-ea"/>
                <a:ea typeface="+mj-ea"/>
              </a:rPr>
              <a:t>等。</a:t>
            </a:r>
            <a:endParaRPr lang="zh-CN" altLang="en-US" sz="1600" dirty="0">
              <a:latin typeface="+mj-ea"/>
              <a:ea typeface="+mj-ea"/>
            </a:endParaRP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270" y="8426524"/>
            <a:ext cx="478518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剪去单角的矩形 23"/>
          <p:cNvSpPr/>
          <p:nvPr/>
        </p:nvSpPr>
        <p:spPr>
          <a:xfrm rot="10800000">
            <a:off x="702519" y="7046346"/>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6" name="TextBox 25"/>
          <p:cNvSpPr txBox="1"/>
          <p:nvPr/>
        </p:nvSpPr>
        <p:spPr>
          <a:xfrm>
            <a:off x="1107067" y="6902182"/>
            <a:ext cx="4717215" cy="458908"/>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与打印机集成</a:t>
            </a:r>
            <a:endParaRPr lang="zh-CN" altLang="en-US" dirty="0"/>
          </a:p>
        </p:txBody>
      </p:sp>
      <p:sp>
        <p:nvSpPr>
          <p:cNvPr id="28" name="TextBox 27"/>
          <p:cNvSpPr txBox="1"/>
          <p:nvPr/>
        </p:nvSpPr>
        <p:spPr>
          <a:xfrm>
            <a:off x="846780" y="7591986"/>
            <a:ext cx="5273018" cy="830997"/>
          </a:xfrm>
          <a:prstGeom prst="rect">
            <a:avLst/>
          </a:prstGeom>
          <a:noFill/>
        </p:spPr>
        <p:txBody>
          <a:bodyPr wrap="square" rtlCol="0">
            <a:spAutoFit/>
          </a:bodyPr>
          <a:lstStyle/>
          <a:p>
            <a:pPr marL="285750" indent="-285750">
              <a:lnSpc>
                <a:spcPct val="150000"/>
              </a:lnSpc>
              <a:buClr>
                <a:srgbClr val="C4BD82"/>
              </a:buClr>
              <a:buFont typeface="Wingdings" pitchFamily="2" charset="2"/>
              <a:buChar char="n"/>
            </a:pPr>
            <a:endParaRPr lang="en-US" altLang="zh-CN" sz="1600" dirty="0" smtClean="0">
              <a:latin typeface="+mj-ea"/>
              <a:ea typeface="+mj-ea"/>
            </a:endParaRPr>
          </a:p>
          <a:p>
            <a:pPr marL="285750" indent="-285750">
              <a:lnSpc>
                <a:spcPct val="150000"/>
              </a:lnSpc>
              <a:buClr>
                <a:srgbClr val="C4BD82"/>
              </a:buClr>
              <a:buFont typeface="Wingdings" pitchFamily="2" charset="2"/>
              <a:buChar char="n"/>
            </a:pPr>
            <a:endParaRPr lang="en-US" altLang="zh-CN" sz="1600" dirty="0">
              <a:latin typeface="+mj-ea"/>
              <a:ea typeface="+mj-ea"/>
            </a:endParaRPr>
          </a:p>
        </p:txBody>
      </p:sp>
      <p:sp>
        <p:nvSpPr>
          <p:cNvPr id="29" name="TextBox 28"/>
          <p:cNvSpPr txBox="1"/>
          <p:nvPr/>
        </p:nvSpPr>
        <p:spPr>
          <a:xfrm>
            <a:off x="824027" y="7486879"/>
            <a:ext cx="5318524" cy="1200329"/>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mj-ea"/>
                <a:ea typeface="+mj-ea"/>
              </a:rPr>
              <a:t>业务描述：</a:t>
            </a:r>
            <a:r>
              <a:rPr lang="en-US" altLang="zh-CN" sz="1600" dirty="0" smtClean="0">
                <a:latin typeface="+mj-ea"/>
                <a:ea typeface="+mj-ea"/>
              </a:rPr>
              <a:t>MES</a:t>
            </a:r>
            <a:r>
              <a:rPr lang="zh-CN" altLang="en-US" sz="1600" dirty="0" smtClean="0">
                <a:latin typeface="+mj-ea"/>
                <a:ea typeface="+mj-ea"/>
              </a:rPr>
              <a:t>与打印机集成，通过打印机打印</a:t>
            </a:r>
            <a:r>
              <a:rPr lang="en-US" altLang="zh-CN" sz="1600" dirty="0" smtClean="0">
                <a:latin typeface="+mj-ea"/>
                <a:ea typeface="+mj-ea"/>
              </a:rPr>
              <a:t>MES</a:t>
            </a:r>
            <a:r>
              <a:rPr lang="zh-CN" altLang="en-US" sz="1600" dirty="0" smtClean="0">
                <a:latin typeface="+mj-ea"/>
                <a:ea typeface="+mj-ea"/>
              </a:rPr>
              <a:t>系统中的物料库存标签、称重报告、电子批记录等。</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b="1" dirty="0" smtClean="0">
                <a:latin typeface="+mj-ea"/>
                <a:ea typeface="+mj-ea"/>
              </a:rPr>
              <a:t>接口方式：</a:t>
            </a:r>
            <a:r>
              <a:rPr lang="en-US" altLang="zh-CN" sz="1600" dirty="0" smtClean="0">
                <a:latin typeface="+mj-ea"/>
                <a:ea typeface="+mj-ea"/>
              </a:rPr>
              <a:t>USB</a:t>
            </a:r>
            <a:r>
              <a:rPr lang="zh-CN" altLang="en-US" sz="1600" dirty="0" smtClean="0">
                <a:latin typeface="+mj-ea"/>
                <a:ea typeface="+mj-ea"/>
              </a:rPr>
              <a:t>接口</a:t>
            </a:r>
            <a:r>
              <a:rPr lang="en-US" altLang="zh-CN" sz="1600" dirty="0" smtClean="0">
                <a:latin typeface="+mj-ea"/>
                <a:ea typeface="+mj-ea"/>
              </a:rPr>
              <a:t>/</a:t>
            </a:r>
            <a:r>
              <a:rPr lang="zh-CN" altLang="en-US" sz="1600" dirty="0" smtClean="0">
                <a:latin typeface="+mj-ea"/>
                <a:ea typeface="+mj-ea"/>
              </a:rPr>
              <a:t>网络打印机等。</a:t>
            </a:r>
            <a:endParaRPr lang="zh-CN" altLang="en-US" sz="1600" dirty="0">
              <a:latin typeface="+mj-ea"/>
              <a:ea typeface="+mj-ea"/>
            </a:endParaRPr>
          </a:p>
        </p:txBody>
      </p:sp>
      <p:sp>
        <p:nvSpPr>
          <p:cNvPr id="30" name="TextBox 29"/>
          <p:cNvSpPr txBox="1"/>
          <p:nvPr/>
        </p:nvSpPr>
        <p:spPr>
          <a:xfrm>
            <a:off x="586780" y="1209745"/>
            <a:ext cx="1230102" cy="430887"/>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1600" b="1" dirty="0" smtClean="0">
                <a:solidFill>
                  <a:schemeClr val="bg1"/>
                </a:solidFill>
                <a:latin typeface="华文行楷" pitchFamily="2" charset="-122"/>
                <a:ea typeface="华文行楷" pitchFamily="2" charset="-122"/>
              </a:rPr>
              <a:t>5.10</a:t>
            </a:r>
            <a:endParaRPr lang="zh-CN" altLang="en-US" sz="1600" b="1" dirty="0">
              <a:solidFill>
                <a:schemeClr val="bg1"/>
              </a:solidFill>
              <a:latin typeface="华文行楷" pitchFamily="2" charset="-122"/>
              <a:ea typeface="华文行楷" pitchFamily="2" charset="-122"/>
            </a:endParaRPr>
          </a:p>
        </p:txBody>
      </p:sp>
      <p:sp>
        <p:nvSpPr>
          <p:cNvPr id="31" name="TextBox 30"/>
          <p:cNvSpPr txBox="1"/>
          <p:nvPr/>
        </p:nvSpPr>
        <p:spPr>
          <a:xfrm>
            <a:off x="596305" y="4417239"/>
            <a:ext cx="1230102" cy="430887"/>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1600" b="1" dirty="0" smtClean="0">
                <a:solidFill>
                  <a:schemeClr val="bg1"/>
                </a:solidFill>
                <a:latin typeface="华文行楷" pitchFamily="2" charset="-122"/>
                <a:ea typeface="华文行楷" pitchFamily="2" charset="-122"/>
              </a:rPr>
              <a:t>5.11</a:t>
            </a:r>
            <a:endParaRPr lang="zh-CN" altLang="en-US" sz="1600" b="1" dirty="0">
              <a:solidFill>
                <a:schemeClr val="bg1"/>
              </a:solidFill>
              <a:latin typeface="华文行楷" pitchFamily="2" charset="-122"/>
              <a:ea typeface="华文行楷" pitchFamily="2" charset="-122"/>
            </a:endParaRPr>
          </a:p>
        </p:txBody>
      </p:sp>
      <p:sp>
        <p:nvSpPr>
          <p:cNvPr id="32" name="TextBox 31"/>
          <p:cNvSpPr txBox="1"/>
          <p:nvPr/>
        </p:nvSpPr>
        <p:spPr>
          <a:xfrm>
            <a:off x="577708" y="6955871"/>
            <a:ext cx="1230102" cy="430887"/>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1600" b="1" dirty="0" smtClean="0">
                <a:solidFill>
                  <a:schemeClr val="bg1"/>
                </a:solidFill>
                <a:latin typeface="华文行楷" pitchFamily="2" charset="-122"/>
                <a:ea typeface="华文行楷" pitchFamily="2" charset="-122"/>
              </a:rPr>
              <a:t>5.12</a:t>
            </a:r>
            <a:endParaRPr lang="zh-CN" altLang="en-US" sz="1600"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3661312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632520"/>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18</a:t>
            </a:fld>
            <a:endParaRPr lang="en-US" altLang="zh-CN" dirty="0"/>
          </a:p>
        </p:txBody>
      </p:sp>
      <p:sp>
        <p:nvSpPr>
          <p:cNvPr id="9" name="剪去单角的矩形 8"/>
          <p:cNvSpPr/>
          <p:nvPr/>
        </p:nvSpPr>
        <p:spPr>
          <a:xfrm rot="10800000">
            <a:off x="683501" y="1060941"/>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1" name="TextBox 10"/>
          <p:cNvSpPr txBox="1"/>
          <p:nvPr/>
        </p:nvSpPr>
        <p:spPr>
          <a:xfrm>
            <a:off x="1088049" y="916777"/>
            <a:ext cx="4717215" cy="458908"/>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与条码枪集成</a:t>
            </a:r>
            <a:endParaRPr lang="zh-CN" altLang="en-US"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078" y="5340388"/>
            <a:ext cx="478518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17</a:t>
            </a:r>
            <a:endParaRPr lang="zh-CN" altLang="en-US" dirty="0">
              <a:latin typeface="+mj-ea"/>
              <a:ea typeface="+mj-ea"/>
            </a:endParaRPr>
          </a:p>
        </p:txBody>
      </p:sp>
      <p:sp>
        <p:nvSpPr>
          <p:cNvPr id="16" name="TextBox 15"/>
          <p:cNvSpPr txBox="1"/>
          <p:nvPr/>
        </p:nvSpPr>
        <p:spPr>
          <a:xfrm>
            <a:off x="827762" y="1606581"/>
            <a:ext cx="5318524" cy="1938992"/>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mj-ea"/>
                <a:ea typeface="+mj-ea"/>
              </a:rPr>
              <a:t>业务描述：</a:t>
            </a:r>
            <a:r>
              <a:rPr lang="en-US" altLang="zh-CN" sz="1600" dirty="0" smtClean="0">
                <a:latin typeface="+mj-ea"/>
                <a:ea typeface="+mj-ea"/>
              </a:rPr>
              <a:t>MES</a:t>
            </a:r>
            <a:r>
              <a:rPr lang="zh-CN" altLang="en-US" sz="1600" dirty="0" smtClean="0">
                <a:latin typeface="+mj-ea"/>
                <a:ea typeface="+mj-ea"/>
              </a:rPr>
              <a:t>与条码枪集成，通过配置条码枪，使用条码枪扫描</a:t>
            </a:r>
            <a:r>
              <a:rPr lang="en-US" altLang="zh-CN" sz="1600" dirty="0" smtClean="0">
                <a:latin typeface="+mj-ea"/>
                <a:ea typeface="+mj-ea"/>
              </a:rPr>
              <a:t>MES</a:t>
            </a:r>
            <a:r>
              <a:rPr lang="zh-CN" altLang="en-US" sz="1600" dirty="0" smtClean="0">
                <a:latin typeface="+mj-ea"/>
                <a:ea typeface="+mj-ea"/>
              </a:rPr>
              <a:t>系统标签条码时，</a:t>
            </a:r>
            <a:r>
              <a:rPr lang="en-US" altLang="zh-CN" sz="1600" dirty="0" smtClean="0">
                <a:latin typeface="+mj-ea"/>
                <a:ea typeface="+mj-ea"/>
              </a:rPr>
              <a:t>MES</a:t>
            </a:r>
            <a:r>
              <a:rPr lang="zh-CN" altLang="en-US" sz="1600" dirty="0" smtClean="0">
                <a:latin typeface="+mj-ea"/>
                <a:ea typeface="+mj-ea"/>
              </a:rPr>
              <a:t>系统自动根据扫描的内容进行解析，并触发对应的功能操作，如物料识别、物料投料等，简化手工操作的复杂性。</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b="1" dirty="0" smtClean="0">
                <a:latin typeface="+mj-ea"/>
                <a:ea typeface="+mj-ea"/>
              </a:rPr>
              <a:t>接口方式：</a:t>
            </a:r>
            <a:r>
              <a:rPr lang="en-US" altLang="zh-CN" sz="1600" dirty="0" smtClean="0">
                <a:latin typeface="+mj-ea"/>
                <a:ea typeface="+mj-ea"/>
              </a:rPr>
              <a:t>USB</a:t>
            </a:r>
            <a:r>
              <a:rPr lang="zh-CN" altLang="en-US" sz="1600" dirty="0" smtClean="0">
                <a:latin typeface="+mj-ea"/>
                <a:ea typeface="+mj-ea"/>
              </a:rPr>
              <a:t>接口。</a:t>
            </a:r>
            <a:endParaRPr lang="zh-CN" altLang="en-US" sz="1600" dirty="0">
              <a:latin typeface="+mj-ea"/>
              <a:ea typeface="+mj-ea"/>
            </a:endParaRPr>
          </a:p>
        </p:txBody>
      </p:sp>
      <p:sp>
        <p:nvSpPr>
          <p:cNvPr id="18" name="剪去单角的矩形 17"/>
          <p:cNvSpPr/>
          <p:nvPr/>
        </p:nvSpPr>
        <p:spPr>
          <a:xfrm rot="10800000">
            <a:off x="667327" y="3725237"/>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0" name="TextBox 19"/>
          <p:cNvSpPr txBox="1"/>
          <p:nvPr/>
        </p:nvSpPr>
        <p:spPr>
          <a:xfrm>
            <a:off x="1071875" y="3581073"/>
            <a:ext cx="4717215" cy="458908"/>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与秤集成</a:t>
            </a:r>
            <a:endParaRPr lang="zh-CN" altLang="en-US" dirty="0"/>
          </a:p>
        </p:txBody>
      </p:sp>
      <p:sp>
        <p:nvSpPr>
          <p:cNvPr id="22" name="TextBox 21"/>
          <p:cNvSpPr txBox="1"/>
          <p:nvPr/>
        </p:nvSpPr>
        <p:spPr>
          <a:xfrm>
            <a:off x="811588" y="4270877"/>
            <a:ext cx="5273018" cy="830997"/>
          </a:xfrm>
          <a:prstGeom prst="rect">
            <a:avLst/>
          </a:prstGeom>
          <a:noFill/>
        </p:spPr>
        <p:txBody>
          <a:bodyPr wrap="square" rtlCol="0">
            <a:spAutoFit/>
          </a:bodyPr>
          <a:lstStyle/>
          <a:p>
            <a:pPr marL="285750" indent="-285750">
              <a:lnSpc>
                <a:spcPct val="150000"/>
              </a:lnSpc>
              <a:buClr>
                <a:srgbClr val="C4BD82"/>
              </a:buClr>
              <a:buFont typeface="Wingdings" pitchFamily="2" charset="2"/>
              <a:buChar char="n"/>
            </a:pPr>
            <a:endParaRPr lang="en-US" altLang="zh-CN" sz="1600" dirty="0" smtClean="0">
              <a:latin typeface="+mj-ea"/>
              <a:ea typeface="+mj-ea"/>
            </a:endParaRPr>
          </a:p>
          <a:p>
            <a:pPr marL="285750" indent="-285750">
              <a:lnSpc>
                <a:spcPct val="150000"/>
              </a:lnSpc>
              <a:buClr>
                <a:srgbClr val="C4BD82"/>
              </a:buClr>
              <a:buFont typeface="Wingdings" pitchFamily="2" charset="2"/>
              <a:buChar char="n"/>
            </a:pPr>
            <a:endParaRPr lang="en-US" altLang="zh-CN" sz="1600" dirty="0">
              <a:latin typeface="+mj-ea"/>
              <a:ea typeface="+mj-ea"/>
            </a:endParaRPr>
          </a:p>
        </p:txBody>
      </p:sp>
      <p:sp>
        <p:nvSpPr>
          <p:cNvPr id="17" name="TextBox 16"/>
          <p:cNvSpPr txBox="1"/>
          <p:nvPr/>
        </p:nvSpPr>
        <p:spPr>
          <a:xfrm>
            <a:off x="788835" y="4165770"/>
            <a:ext cx="5318524" cy="1615827"/>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mj-ea"/>
                <a:ea typeface="+mj-ea"/>
              </a:rPr>
              <a:t>业务描述：</a:t>
            </a:r>
            <a:r>
              <a:rPr lang="en-US" altLang="zh-CN" sz="1600" dirty="0" smtClean="0">
                <a:latin typeface="+mj-ea"/>
                <a:ea typeface="+mj-ea"/>
              </a:rPr>
              <a:t>MES</a:t>
            </a:r>
            <a:r>
              <a:rPr lang="zh-CN" altLang="en-US" sz="1600" dirty="0" smtClean="0">
                <a:latin typeface="+mj-ea"/>
                <a:ea typeface="+mj-ea"/>
              </a:rPr>
              <a:t>与秤集成，通过配置秤，可在系统界面上对秤进行清零、去皮、称重等操作，而不需要直接操作秤，</a:t>
            </a:r>
            <a:r>
              <a:rPr lang="zh-CN" altLang="en-US" sz="1600" dirty="0">
                <a:latin typeface="+mj-ea"/>
              </a:rPr>
              <a:t>简化手工操作的复杂性</a:t>
            </a:r>
            <a:r>
              <a:rPr lang="zh-CN" altLang="en-US" sz="1600" dirty="0" smtClean="0">
                <a:latin typeface="+mj-ea"/>
                <a:ea typeface="+mj-ea"/>
              </a:rPr>
              <a:t>。</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b="1" dirty="0" smtClean="0">
                <a:latin typeface="+mj-ea"/>
                <a:ea typeface="+mj-ea"/>
              </a:rPr>
              <a:t>接口方式：</a:t>
            </a:r>
            <a:r>
              <a:rPr lang="en-GB" altLang="zh-CN" sz="1600" dirty="0"/>
              <a:t> </a:t>
            </a:r>
            <a:r>
              <a:rPr lang="en-GB" altLang="zh-CN" sz="1600" dirty="0">
                <a:latin typeface="+mj-ea"/>
              </a:rPr>
              <a:t>RS232</a:t>
            </a:r>
            <a:r>
              <a:rPr lang="zh-CN" altLang="zh-CN" sz="1600" dirty="0">
                <a:latin typeface="+mj-ea"/>
              </a:rPr>
              <a:t>串</a:t>
            </a:r>
            <a:r>
              <a:rPr lang="zh-CN" altLang="en-US" sz="1600" dirty="0">
                <a:latin typeface="+mj-ea"/>
              </a:rPr>
              <a:t>口。</a:t>
            </a: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270" y="7409671"/>
            <a:ext cx="478518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剪去单角的矩形 23"/>
          <p:cNvSpPr/>
          <p:nvPr/>
        </p:nvSpPr>
        <p:spPr>
          <a:xfrm rot="10800000">
            <a:off x="702519" y="6029493"/>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6" name="TextBox 25"/>
          <p:cNvSpPr txBox="1"/>
          <p:nvPr/>
        </p:nvSpPr>
        <p:spPr>
          <a:xfrm>
            <a:off x="1107067" y="5885329"/>
            <a:ext cx="4717215" cy="458908"/>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与自动化系统集成</a:t>
            </a:r>
            <a:endParaRPr lang="zh-CN" altLang="en-US" dirty="0"/>
          </a:p>
        </p:txBody>
      </p:sp>
      <p:sp>
        <p:nvSpPr>
          <p:cNvPr id="28" name="TextBox 27"/>
          <p:cNvSpPr txBox="1"/>
          <p:nvPr/>
        </p:nvSpPr>
        <p:spPr>
          <a:xfrm>
            <a:off x="846780" y="6575133"/>
            <a:ext cx="5273018" cy="830997"/>
          </a:xfrm>
          <a:prstGeom prst="rect">
            <a:avLst/>
          </a:prstGeom>
          <a:noFill/>
        </p:spPr>
        <p:txBody>
          <a:bodyPr wrap="square" rtlCol="0">
            <a:spAutoFit/>
          </a:bodyPr>
          <a:lstStyle/>
          <a:p>
            <a:pPr marL="285750" indent="-285750">
              <a:lnSpc>
                <a:spcPct val="150000"/>
              </a:lnSpc>
              <a:buClr>
                <a:srgbClr val="C4BD82"/>
              </a:buClr>
              <a:buFont typeface="Wingdings" pitchFamily="2" charset="2"/>
              <a:buChar char="n"/>
            </a:pPr>
            <a:endParaRPr lang="en-US" altLang="zh-CN" sz="1600" dirty="0" smtClean="0">
              <a:latin typeface="+mj-ea"/>
              <a:ea typeface="+mj-ea"/>
            </a:endParaRPr>
          </a:p>
          <a:p>
            <a:pPr marL="285750" indent="-285750">
              <a:lnSpc>
                <a:spcPct val="150000"/>
              </a:lnSpc>
              <a:buClr>
                <a:srgbClr val="C4BD82"/>
              </a:buClr>
              <a:buFont typeface="Wingdings" pitchFamily="2" charset="2"/>
              <a:buChar char="n"/>
            </a:pPr>
            <a:endParaRPr lang="en-US" altLang="zh-CN" sz="1600" dirty="0">
              <a:latin typeface="+mj-ea"/>
              <a:ea typeface="+mj-ea"/>
            </a:endParaRPr>
          </a:p>
        </p:txBody>
      </p:sp>
      <p:sp>
        <p:nvSpPr>
          <p:cNvPr id="29" name="TextBox 28"/>
          <p:cNvSpPr txBox="1"/>
          <p:nvPr/>
        </p:nvSpPr>
        <p:spPr>
          <a:xfrm>
            <a:off x="824027" y="6470026"/>
            <a:ext cx="5318524" cy="2677656"/>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mj-ea"/>
                <a:ea typeface="+mj-ea"/>
              </a:rPr>
              <a:t>业务描述：</a:t>
            </a:r>
            <a:r>
              <a:rPr lang="en-US" altLang="zh-CN" sz="1600" dirty="0" smtClean="0">
                <a:latin typeface="+mj-ea"/>
                <a:ea typeface="+mj-ea"/>
              </a:rPr>
              <a:t>MES</a:t>
            </a:r>
            <a:r>
              <a:rPr lang="zh-CN" altLang="en-US" sz="1600" dirty="0" smtClean="0">
                <a:latin typeface="+mj-ea"/>
                <a:ea typeface="+mj-ea"/>
              </a:rPr>
              <a:t>与自动化集成，生产开始前将要生产的工单信息发给自动化系统，自动化系统在车间设备操作界面上显示将要的工单信息。生产过程中，</a:t>
            </a:r>
            <a:r>
              <a:rPr lang="en-US" altLang="zh-CN" sz="1600" dirty="0" smtClean="0">
                <a:latin typeface="+mj-ea"/>
                <a:ea typeface="+mj-ea"/>
              </a:rPr>
              <a:t>MES</a:t>
            </a:r>
            <a:r>
              <a:rPr lang="zh-CN" altLang="en-US" sz="1600" dirty="0" smtClean="0">
                <a:latin typeface="+mj-ea"/>
                <a:ea typeface="+mj-ea"/>
              </a:rPr>
              <a:t>从自动化系统中获取关键的设备参数，并根据设备参数值进行质量放行，设备参数监控，设备报警，能源数据统计等功能操作。</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b="1" dirty="0" smtClean="0">
                <a:latin typeface="+mj-ea"/>
                <a:ea typeface="+mj-ea"/>
              </a:rPr>
              <a:t>接口方式：</a:t>
            </a:r>
            <a:r>
              <a:rPr lang="en-US" altLang="zh-CN" sz="1600" dirty="0">
                <a:latin typeface="+mj-ea"/>
              </a:rPr>
              <a:t> OPC Server </a:t>
            </a:r>
            <a:r>
              <a:rPr lang="zh-CN" altLang="en-US" sz="1600" dirty="0" smtClean="0">
                <a:latin typeface="+mj-ea"/>
              </a:rPr>
              <a:t>等</a:t>
            </a:r>
            <a:r>
              <a:rPr lang="zh-CN" altLang="en-US" sz="1600" dirty="0" smtClean="0">
                <a:latin typeface="+mj-ea"/>
                <a:ea typeface="+mj-ea"/>
              </a:rPr>
              <a:t>。</a:t>
            </a:r>
            <a:endParaRPr lang="zh-CN" altLang="en-US" sz="1600" dirty="0">
              <a:latin typeface="+mj-ea"/>
              <a:ea typeface="+mj-ea"/>
            </a:endParaRPr>
          </a:p>
        </p:txBody>
      </p:sp>
      <p:sp>
        <p:nvSpPr>
          <p:cNvPr id="30" name="TextBox 29"/>
          <p:cNvSpPr txBox="1"/>
          <p:nvPr/>
        </p:nvSpPr>
        <p:spPr>
          <a:xfrm>
            <a:off x="574080" y="956201"/>
            <a:ext cx="1230102" cy="430887"/>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1600" b="1" dirty="0" smtClean="0">
                <a:solidFill>
                  <a:schemeClr val="bg1"/>
                </a:solidFill>
                <a:latin typeface="华文行楷" pitchFamily="2" charset="-122"/>
                <a:ea typeface="华文行楷" pitchFamily="2" charset="-122"/>
              </a:rPr>
              <a:t>5.13</a:t>
            </a:r>
            <a:endParaRPr lang="zh-CN" altLang="en-US" sz="1600" b="1" dirty="0">
              <a:solidFill>
                <a:schemeClr val="bg1"/>
              </a:solidFill>
              <a:latin typeface="华文行楷" pitchFamily="2" charset="-122"/>
              <a:ea typeface="华文行楷" pitchFamily="2" charset="-122"/>
            </a:endParaRPr>
          </a:p>
        </p:txBody>
      </p:sp>
      <p:sp>
        <p:nvSpPr>
          <p:cNvPr id="31" name="TextBox 30"/>
          <p:cNvSpPr txBox="1"/>
          <p:nvPr/>
        </p:nvSpPr>
        <p:spPr>
          <a:xfrm>
            <a:off x="561380" y="3618756"/>
            <a:ext cx="1230102" cy="430887"/>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1600" b="1" dirty="0" smtClean="0">
                <a:solidFill>
                  <a:schemeClr val="bg1"/>
                </a:solidFill>
                <a:latin typeface="华文行楷" pitchFamily="2" charset="-122"/>
                <a:ea typeface="华文行楷" pitchFamily="2" charset="-122"/>
              </a:rPr>
              <a:t>5.14</a:t>
            </a:r>
            <a:endParaRPr lang="zh-CN" altLang="en-US" sz="1600" b="1" dirty="0">
              <a:solidFill>
                <a:schemeClr val="bg1"/>
              </a:solidFill>
              <a:latin typeface="华文行楷" pitchFamily="2" charset="-122"/>
              <a:ea typeface="华文行楷" pitchFamily="2" charset="-122"/>
            </a:endParaRPr>
          </a:p>
        </p:txBody>
      </p:sp>
      <p:sp>
        <p:nvSpPr>
          <p:cNvPr id="32" name="TextBox 31"/>
          <p:cNvSpPr txBox="1"/>
          <p:nvPr/>
        </p:nvSpPr>
        <p:spPr>
          <a:xfrm>
            <a:off x="589322" y="5928365"/>
            <a:ext cx="1230102" cy="430887"/>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1600" b="1" dirty="0" smtClean="0">
                <a:solidFill>
                  <a:schemeClr val="bg1"/>
                </a:solidFill>
                <a:latin typeface="华文行楷" pitchFamily="2" charset="-122"/>
                <a:ea typeface="华文行楷" pitchFamily="2" charset="-122"/>
              </a:rPr>
              <a:t>5.15</a:t>
            </a:r>
            <a:endParaRPr lang="zh-CN" altLang="en-US" sz="1600"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4016121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19</a:t>
            </a:fld>
            <a:endParaRPr lang="en-US" altLang="zh-CN" dirty="0"/>
          </a:p>
        </p:txBody>
      </p:sp>
      <p:sp>
        <p:nvSpPr>
          <p:cNvPr id="9" name="剪去单角的矩形 8"/>
          <p:cNvSpPr/>
          <p:nvPr/>
        </p:nvSpPr>
        <p:spPr>
          <a:xfrm rot="10800000">
            <a:off x="683501" y="1856804"/>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1" name="TextBox 10"/>
          <p:cNvSpPr txBox="1"/>
          <p:nvPr/>
        </p:nvSpPr>
        <p:spPr>
          <a:xfrm>
            <a:off x="1088049" y="1712640"/>
            <a:ext cx="4717215" cy="507831"/>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什么是</a:t>
            </a:r>
            <a:r>
              <a:rPr lang="en-US" altLang="zh-CN" dirty="0" smtClean="0"/>
              <a:t>GMP</a:t>
            </a:r>
            <a:r>
              <a:rPr lang="zh-CN" altLang="en-US" dirty="0" smtClean="0"/>
              <a:t>？</a:t>
            </a:r>
            <a:endParaRPr lang="zh-CN" altLang="en-US"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4" name="页脚占位符 2"/>
          <p:cNvSpPr>
            <a:spLocks noGrp="1"/>
          </p:cNvSpPr>
          <p:nvPr>
            <p:ph type="ftr" sz="quarter" idx="11"/>
          </p:nvPr>
        </p:nvSpPr>
        <p:spPr>
          <a:xfrm>
            <a:off x="3499908" y="9561512"/>
            <a:ext cx="406411" cy="409933"/>
          </a:xfrm>
        </p:spPr>
        <p:txBody>
          <a:bodyPr/>
          <a:lstStyle/>
          <a:p>
            <a:pPr algn="ctr"/>
            <a:r>
              <a:rPr lang="en-US" altLang="zh-CN" dirty="0" smtClean="0">
                <a:latin typeface="+mj-ea"/>
                <a:ea typeface="+mj-ea"/>
              </a:rPr>
              <a:t>18</a:t>
            </a:r>
            <a:endParaRPr lang="zh-CN" altLang="en-US" dirty="0">
              <a:latin typeface="+mj-ea"/>
              <a:ea typeface="+mj-ea"/>
            </a:endParaRPr>
          </a:p>
        </p:txBody>
      </p:sp>
      <p:sp>
        <p:nvSpPr>
          <p:cNvPr id="16" name="TextBox 15"/>
          <p:cNvSpPr txBox="1"/>
          <p:nvPr/>
        </p:nvSpPr>
        <p:spPr>
          <a:xfrm>
            <a:off x="827762" y="2179235"/>
            <a:ext cx="5481558" cy="3785652"/>
          </a:xfrm>
          <a:prstGeom prst="rect">
            <a:avLst/>
          </a:prstGeom>
          <a:noFill/>
        </p:spPr>
        <p:txBody>
          <a:bodyPr wrap="square" rtlCol="0">
            <a:spAutoFit/>
          </a:bodyPr>
          <a:lstStyle/>
          <a:p>
            <a:pPr indent="-342900">
              <a:lnSpc>
                <a:spcPct val="150000"/>
              </a:lnSpc>
              <a:buClr>
                <a:srgbClr val="C4BD82"/>
              </a:buClr>
            </a:pPr>
            <a:r>
              <a:rPr lang="en-GB" altLang="zh-CN" sz="1600" dirty="0" smtClean="0">
                <a:latin typeface="+mj-ea"/>
                <a:ea typeface="+mj-ea"/>
              </a:rPr>
              <a:t>       GMP</a:t>
            </a:r>
            <a:r>
              <a:rPr lang="zh-CN" altLang="en-US" sz="1600" dirty="0">
                <a:latin typeface="+mj-ea"/>
                <a:ea typeface="+mj-ea"/>
              </a:rPr>
              <a:t>：</a:t>
            </a:r>
            <a:r>
              <a:rPr lang="en-GB" altLang="zh-CN" sz="1600" dirty="0" smtClean="0">
                <a:latin typeface="+mj-ea"/>
                <a:ea typeface="+mj-ea"/>
              </a:rPr>
              <a:t>Good </a:t>
            </a:r>
            <a:r>
              <a:rPr lang="en-GB" altLang="zh-CN" sz="1600" dirty="0">
                <a:latin typeface="+mj-ea"/>
                <a:ea typeface="+mj-ea"/>
              </a:rPr>
              <a:t>Manufacturing </a:t>
            </a:r>
            <a:r>
              <a:rPr lang="en-GB" altLang="zh-CN" sz="1600" dirty="0" smtClean="0">
                <a:latin typeface="+mj-ea"/>
                <a:ea typeface="+mj-ea"/>
              </a:rPr>
              <a:t>Practices</a:t>
            </a:r>
            <a:r>
              <a:rPr lang="zh-CN" altLang="en-US" sz="1600" dirty="0" smtClean="0">
                <a:latin typeface="+mj-ea"/>
                <a:ea typeface="+mj-ea"/>
              </a:rPr>
              <a:t>，</a:t>
            </a:r>
            <a:r>
              <a:rPr lang="zh-CN" altLang="en-GB" sz="1600" dirty="0" smtClean="0">
                <a:latin typeface="+mj-ea"/>
                <a:ea typeface="+mj-ea"/>
              </a:rPr>
              <a:t>优良</a:t>
            </a:r>
            <a:r>
              <a:rPr lang="zh-CN" altLang="en-GB" sz="1600" dirty="0">
                <a:latin typeface="+mj-ea"/>
                <a:ea typeface="+mj-ea"/>
              </a:rPr>
              <a:t>生产</a:t>
            </a:r>
            <a:r>
              <a:rPr lang="zh-CN" altLang="en-GB" sz="1600" dirty="0" smtClean="0">
                <a:latin typeface="+mj-ea"/>
                <a:ea typeface="+mj-ea"/>
              </a:rPr>
              <a:t>规范</a:t>
            </a:r>
            <a:r>
              <a:rPr lang="zh-CN" altLang="en-US" sz="1600" dirty="0" smtClean="0">
                <a:latin typeface="+mj-ea"/>
                <a:ea typeface="+mj-ea"/>
              </a:rPr>
              <a:t>。</a:t>
            </a:r>
            <a:r>
              <a:rPr lang="en-US" altLang="zh-CN" sz="1600" dirty="0">
                <a:latin typeface="+mj-ea"/>
                <a:ea typeface="+mj-ea"/>
              </a:rPr>
              <a:t>GMP</a:t>
            </a:r>
            <a:r>
              <a:rPr lang="zh-CN" altLang="en-US" sz="1600" dirty="0">
                <a:latin typeface="+mj-ea"/>
                <a:ea typeface="+mj-ea"/>
              </a:rPr>
              <a:t>的本质是要求生产厂商展示其对任何能够影响产品最终质量的系统的</a:t>
            </a:r>
            <a:r>
              <a:rPr lang="zh-CN" altLang="en-US" sz="1600" dirty="0" smtClean="0">
                <a:latin typeface="+mj-ea"/>
                <a:ea typeface="+mj-ea"/>
              </a:rPr>
              <a:t>控制，它是为把药品生产过程中不合格的危险降低最小而订立的。</a:t>
            </a:r>
            <a:endParaRPr lang="en-US" altLang="zh-CN" sz="1600" dirty="0" smtClean="0">
              <a:latin typeface="+mj-ea"/>
              <a:ea typeface="+mj-ea"/>
            </a:endParaRPr>
          </a:p>
          <a:p>
            <a:pPr indent="-342900">
              <a:lnSpc>
                <a:spcPct val="150000"/>
              </a:lnSpc>
              <a:buClr>
                <a:srgbClr val="C4BD82"/>
              </a:buClr>
            </a:pPr>
            <a:r>
              <a:rPr lang="zh-CN" altLang="en-US" sz="1600" dirty="0">
                <a:latin typeface="+mj-ea"/>
                <a:ea typeface="+mj-ea"/>
              </a:rPr>
              <a:t>       新版</a:t>
            </a:r>
            <a:r>
              <a:rPr lang="en-US" altLang="zh-CN" sz="1600" dirty="0">
                <a:latin typeface="+mj-ea"/>
                <a:ea typeface="+mj-ea"/>
              </a:rPr>
              <a:t>GMP</a:t>
            </a:r>
            <a:r>
              <a:rPr lang="zh-CN" altLang="en-US" sz="1600" dirty="0">
                <a:latin typeface="+mj-ea"/>
                <a:ea typeface="+mj-ea"/>
              </a:rPr>
              <a:t>引入了质量管理体系新理念，并强化了软件方面的要求，全面强化从业人员的素质要求，细化操作规程、生产记录等文件管理，增加了指导性和可操作性。</a:t>
            </a:r>
            <a:endParaRPr lang="en-US" altLang="zh-CN" sz="1600" dirty="0">
              <a:latin typeface="+mj-ea"/>
              <a:ea typeface="+mj-ea"/>
            </a:endParaRPr>
          </a:p>
          <a:p>
            <a:pPr indent="-342900">
              <a:lnSpc>
                <a:spcPct val="150000"/>
              </a:lnSpc>
              <a:buClr>
                <a:srgbClr val="C4BD82"/>
              </a:buClr>
            </a:pPr>
            <a:endParaRPr lang="en-US" altLang="zh-CN" sz="1600" dirty="0">
              <a:latin typeface="+mj-ea"/>
            </a:endParaRPr>
          </a:p>
          <a:p>
            <a:pPr indent="-342900">
              <a:lnSpc>
                <a:spcPct val="150000"/>
              </a:lnSpc>
              <a:buClr>
                <a:srgbClr val="C4BD82"/>
              </a:buClr>
            </a:pPr>
            <a:endParaRPr lang="zh-CN" altLang="en-US" sz="1600" dirty="0">
              <a:latin typeface="+mj-ea"/>
              <a:ea typeface="+mj-ea"/>
            </a:endParaRPr>
          </a:p>
          <a:p>
            <a:pPr indent="-342900">
              <a:lnSpc>
                <a:spcPct val="150000"/>
              </a:lnSpc>
              <a:buClr>
                <a:srgbClr val="C4BD82"/>
              </a:buClr>
            </a:pPr>
            <a:r>
              <a:rPr lang="en-US" altLang="zh-CN" sz="1600" dirty="0" smtClean="0">
                <a:latin typeface="+mj-ea"/>
                <a:ea typeface="+mj-ea"/>
              </a:rPr>
              <a:t> </a:t>
            </a:r>
            <a:r>
              <a:rPr lang="zh-CN" altLang="en-US" sz="1600" dirty="0" smtClean="0">
                <a:latin typeface="+mj-ea"/>
                <a:ea typeface="+mj-ea"/>
              </a:rPr>
              <a:t>       </a:t>
            </a:r>
            <a:endParaRPr lang="en-US" altLang="zh-CN" sz="1600" dirty="0">
              <a:latin typeface="+mj-ea"/>
              <a:ea typeface="+mj-ea"/>
            </a:endParaRPr>
          </a:p>
        </p:txBody>
      </p:sp>
      <p:sp>
        <p:nvSpPr>
          <p:cNvPr id="18" name="剪去单角的矩形 17"/>
          <p:cNvSpPr/>
          <p:nvPr/>
        </p:nvSpPr>
        <p:spPr>
          <a:xfrm rot="10800000">
            <a:off x="683501" y="7180046"/>
            <a:ext cx="337808"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9" name="矩形 18"/>
          <p:cNvSpPr/>
          <p:nvPr/>
        </p:nvSpPr>
        <p:spPr>
          <a:xfrm>
            <a:off x="926285" y="7472614"/>
            <a:ext cx="5220000" cy="32400"/>
          </a:xfrm>
          <a:prstGeom prst="rect">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scene3d>
              <a:camera prst="orthographicFront">
                <a:rot lat="0" lon="21299999" rev="0"/>
              </a:camera>
              <a:lightRig rig="threePt" dir="t"/>
            </a:scene3d>
          </a:bodyPr>
          <a:lstStyle/>
          <a:p>
            <a:pPr algn="ctr"/>
            <a:endParaRPr lang="zh-CN" altLang="en-US"/>
          </a:p>
        </p:txBody>
      </p:sp>
      <p:sp>
        <p:nvSpPr>
          <p:cNvPr id="20" name="TextBox 19"/>
          <p:cNvSpPr txBox="1"/>
          <p:nvPr/>
        </p:nvSpPr>
        <p:spPr>
          <a:xfrm>
            <a:off x="1088049" y="7035882"/>
            <a:ext cx="4918243" cy="507831"/>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en-US" altLang="zh-CN" dirty="0"/>
              <a:t>FDA</a:t>
            </a:r>
            <a:r>
              <a:rPr lang="zh-CN" altLang="en-US" dirty="0"/>
              <a:t>对验证要求</a:t>
            </a:r>
          </a:p>
        </p:txBody>
      </p:sp>
      <p:sp>
        <p:nvSpPr>
          <p:cNvPr id="22" name="TextBox 21"/>
          <p:cNvSpPr txBox="1"/>
          <p:nvPr/>
        </p:nvSpPr>
        <p:spPr>
          <a:xfrm>
            <a:off x="827762" y="7631812"/>
            <a:ext cx="5497732" cy="1569660"/>
          </a:xfrm>
          <a:prstGeom prst="rect">
            <a:avLst/>
          </a:prstGeom>
          <a:noFill/>
        </p:spPr>
        <p:txBody>
          <a:bodyPr wrap="square" rtlCol="0">
            <a:spAutoFit/>
          </a:bodyPr>
          <a:lstStyle/>
          <a:p>
            <a:pPr marL="342900" indent="-342900">
              <a:lnSpc>
                <a:spcPct val="150000"/>
              </a:lnSpc>
              <a:buClr>
                <a:srgbClr val="C00000"/>
              </a:buClr>
              <a:buFont typeface="Wingdings" pitchFamily="2" charset="2"/>
              <a:buChar char="n"/>
            </a:pPr>
            <a:r>
              <a:rPr lang="zh-CN" altLang="zh-CN" sz="1600" dirty="0"/>
              <a:t>系统的</a:t>
            </a:r>
            <a:r>
              <a:rPr lang="zh-CN" altLang="zh-CN" sz="1600" dirty="0" smtClean="0"/>
              <a:t>验证能</a:t>
            </a:r>
            <a:r>
              <a:rPr lang="zh-CN" altLang="zh-CN" sz="1600" dirty="0"/>
              <a:t>确保预想运行的准确性、可靠性</a:t>
            </a:r>
            <a:r>
              <a:rPr lang="zh-CN" altLang="zh-CN" sz="1600" dirty="0" smtClean="0"/>
              <a:t>、一致性</a:t>
            </a:r>
            <a:r>
              <a:rPr lang="zh-CN" altLang="zh-CN" sz="1600" dirty="0"/>
              <a:t>和辨别无效或改动记录的</a:t>
            </a:r>
            <a:r>
              <a:rPr lang="zh-CN" altLang="zh-CN" sz="1600" dirty="0" smtClean="0"/>
              <a:t>能力。</a:t>
            </a:r>
            <a:endParaRPr lang="en-US" altLang="zh-CN" sz="1600" dirty="0" smtClean="0"/>
          </a:p>
          <a:p>
            <a:pPr marL="342900" indent="-342900">
              <a:lnSpc>
                <a:spcPct val="150000"/>
              </a:lnSpc>
              <a:buClr>
                <a:srgbClr val="C00000"/>
              </a:buClr>
              <a:buFont typeface="Wingdings" pitchFamily="2" charset="2"/>
              <a:buChar char="n"/>
            </a:pPr>
            <a:r>
              <a:rPr lang="zh-CN" altLang="zh-CN" sz="1600" dirty="0" smtClean="0"/>
              <a:t>验证</a:t>
            </a:r>
            <a:r>
              <a:rPr lang="zh-CN" altLang="zh-CN" sz="1600" dirty="0"/>
              <a:t>程序</a:t>
            </a:r>
            <a:r>
              <a:rPr lang="zh-CN" altLang="zh-CN" sz="1600" dirty="0" smtClean="0"/>
              <a:t>的记录</a:t>
            </a:r>
            <a:r>
              <a:rPr lang="zh-CN" altLang="zh-CN" sz="1600" dirty="0"/>
              <a:t>和数据需要完善保留。</a:t>
            </a:r>
          </a:p>
          <a:p>
            <a:pPr marL="342900" indent="-342900">
              <a:lnSpc>
                <a:spcPct val="150000"/>
              </a:lnSpc>
              <a:buClr>
                <a:srgbClr val="C00000"/>
              </a:buClr>
              <a:buFont typeface="Wingdings" pitchFamily="2" charset="2"/>
              <a:buChar char="n"/>
            </a:pPr>
            <a:r>
              <a:rPr lang="zh-CN" altLang="zh-CN" sz="1600" dirty="0"/>
              <a:t>输入计算机系统的信息备份数据应该完善</a:t>
            </a:r>
            <a:r>
              <a:rPr lang="zh-CN" altLang="zh-CN" sz="1600" dirty="0" smtClean="0"/>
              <a:t>保留</a:t>
            </a:r>
            <a:r>
              <a:rPr lang="zh-CN" altLang="en-US" sz="1600" dirty="0" smtClean="0">
                <a:latin typeface="+mj-ea"/>
                <a:ea typeface="+mj-ea"/>
              </a:rPr>
              <a:t>。</a:t>
            </a:r>
            <a:endParaRPr lang="en-US" altLang="zh-CN" sz="1600" dirty="0" smtClean="0">
              <a:latin typeface="+mj-ea"/>
              <a:ea typeface="+mj-ea"/>
            </a:endParaRPr>
          </a:p>
        </p:txBody>
      </p:sp>
      <p:sp>
        <p:nvSpPr>
          <p:cNvPr id="31" name="剪去单角的矩形 30"/>
          <p:cNvSpPr/>
          <p:nvPr/>
        </p:nvSpPr>
        <p:spPr>
          <a:xfrm rot="10800000">
            <a:off x="683501" y="4961149"/>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32" name="矩形 31"/>
          <p:cNvSpPr/>
          <p:nvPr/>
        </p:nvSpPr>
        <p:spPr>
          <a:xfrm>
            <a:off x="926286" y="5253717"/>
            <a:ext cx="5220000" cy="32400"/>
          </a:xfrm>
          <a:prstGeom prst="rect">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scene3d>
              <a:camera prst="orthographicFront">
                <a:rot lat="0" lon="21299999" rev="0"/>
              </a:camera>
              <a:lightRig rig="threePt" dir="t"/>
            </a:scene3d>
          </a:bodyPr>
          <a:lstStyle/>
          <a:p>
            <a:pPr algn="ctr"/>
            <a:endParaRPr lang="zh-CN" altLang="en-US"/>
          </a:p>
        </p:txBody>
      </p:sp>
      <p:sp>
        <p:nvSpPr>
          <p:cNvPr id="33" name="TextBox 32"/>
          <p:cNvSpPr txBox="1"/>
          <p:nvPr/>
        </p:nvSpPr>
        <p:spPr>
          <a:xfrm>
            <a:off x="1088049" y="4816985"/>
            <a:ext cx="4717215" cy="507831"/>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什么是验证？</a:t>
            </a:r>
            <a:endParaRPr lang="zh-CN" altLang="en-US" dirty="0"/>
          </a:p>
        </p:txBody>
      </p:sp>
      <p:sp>
        <p:nvSpPr>
          <p:cNvPr id="35" name="TextBox 34"/>
          <p:cNvSpPr txBox="1"/>
          <p:nvPr/>
        </p:nvSpPr>
        <p:spPr>
          <a:xfrm>
            <a:off x="827762" y="5396824"/>
            <a:ext cx="5318524" cy="1569660"/>
          </a:xfrm>
          <a:prstGeom prst="rect">
            <a:avLst/>
          </a:prstGeom>
          <a:noFill/>
        </p:spPr>
        <p:txBody>
          <a:bodyPr wrap="square" rtlCol="0">
            <a:spAutoFit/>
          </a:bodyPr>
          <a:lstStyle/>
          <a:p>
            <a:pPr>
              <a:lnSpc>
                <a:spcPct val="150000"/>
              </a:lnSpc>
              <a:buClr>
                <a:srgbClr val="C4BD82"/>
              </a:buClr>
            </a:pPr>
            <a:r>
              <a:rPr lang="zh-CN" altLang="en-US" sz="1600" dirty="0" smtClean="0">
                <a:latin typeface="+mj-ea"/>
                <a:ea typeface="+mj-ea"/>
              </a:rPr>
              <a:t>       验证是</a:t>
            </a:r>
            <a:r>
              <a:rPr lang="zh-CN" altLang="en-US" sz="1600" dirty="0">
                <a:latin typeface="+mj-ea"/>
                <a:ea typeface="+mj-ea"/>
              </a:rPr>
              <a:t>一个“提供证明”的过程</a:t>
            </a:r>
            <a:r>
              <a:rPr lang="zh-CN" altLang="en-US" sz="1600" dirty="0" smtClean="0">
                <a:latin typeface="+mj-ea"/>
                <a:ea typeface="+mj-ea"/>
              </a:rPr>
              <a:t>：证明</a:t>
            </a:r>
            <a:r>
              <a:rPr lang="zh-CN" altLang="en-US" sz="1600" dirty="0">
                <a:latin typeface="+mj-ea"/>
                <a:ea typeface="+mj-ea"/>
              </a:rPr>
              <a:t>最终的系统符合最初的</a:t>
            </a:r>
            <a:r>
              <a:rPr lang="zh-CN" altLang="en-US" sz="1600" dirty="0" smtClean="0">
                <a:latin typeface="+mj-ea"/>
                <a:ea typeface="+mj-ea"/>
              </a:rPr>
              <a:t>目标，符合</a:t>
            </a:r>
            <a:r>
              <a:rPr lang="en-US" altLang="zh-CN" sz="1600" dirty="0" smtClean="0">
                <a:latin typeface="+mj-ea"/>
                <a:ea typeface="+mj-ea"/>
              </a:rPr>
              <a:t>GMP</a:t>
            </a:r>
            <a:r>
              <a:rPr lang="zh-CN" altLang="en-US" sz="1600" dirty="0" smtClean="0">
                <a:latin typeface="+mj-ea"/>
                <a:ea typeface="+mj-ea"/>
              </a:rPr>
              <a:t>要求</a:t>
            </a:r>
            <a:r>
              <a:rPr lang="zh-CN" altLang="en-US" sz="1600" b="1" dirty="0" smtClean="0">
                <a:latin typeface="微软雅黑" pitchFamily="34" charset="-122"/>
                <a:ea typeface="微软雅黑" pitchFamily="34" charset="-122"/>
              </a:rPr>
              <a:t>。</a:t>
            </a:r>
            <a:r>
              <a:rPr lang="zh-CN" altLang="zh-CN" sz="1600" dirty="0">
                <a:latin typeface="+mj-ea"/>
                <a:ea typeface="+mj-ea"/>
              </a:rPr>
              <a:t>特别是计算机系统的验证–是一个文件编制的行为。完全的文件编制是说明一个系统经历验证的基本要求。</a:t>
            </a:r>
            <a:endParaRPr lang="zh-CN" altLang="en-US" sz="1600" dirty="0">
              <a:latin typeface="+mj-ea"/>
              <a:ea typeface="+mj-ea"/>
            </a:endParaRPr>
          </a:p>
        </p:txBody>
      </p:sp>
      <p:sp>
        <p:nvSpPr>
          <p:cNvPr id="21" name="TextBox 20"/>
          <p:cNvSpPr txBox="1"/>
          <p:nvPr/>
        </p:nvSpPr>
        <p:spPr>
          <a:xfrm>
            <a:off x="595672" y="1716415"/>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6.1</a:t>
            </a:r>
            <a:endParaRPr lang="zh-CN" altLang="en-US" b="1" dirty="0">
              <a:solidFill>
                <a:schemeClr val="bg1"/>
              </a:solidFill>
              <a:latin typeface="华文行楷" pitchFamily="2" charset="-122"/>
              <a:ea typeface="华文行楷" pitchFamily="2" charset="-122"/>
            </a:endParaRPr>
          </a:p>
        </p:txBody>
      </p:sp>
      <p:sp>
        <p:nvSpPr>
          <p:cNvPr id="25" name="剪去单角的矩形 24"/>
          <p:cNvSpPr/>
          <p:nvPr/>
        </p:nvSpPr>
        <p:spPr>
          <a:xfrm rot="10800000">
            <a:off x="708517" y="1118435"/>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6" name="TextBox 25"/>
          <p:cNvSpPr txBox="1"/>
          <p:nvPr/>
        </p:nvSpPr>
        <p:spPr>
          <a:xfrm>
            <a:off x="701244" y="920552"/>
            <a:ext cx="1230102" cy="600164"/>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2400" b="1" dirty="0" smtClean="0">
                <a:solidFill>
                  <a:schemeClr val="bg1"/>
                </a:solidFill>
                <a:latin typeface="华文行楷" pitchFamily="2" charset="-122"/>
                <a:ea typeface="华文行楷" pitchFamily="2" charset="-122"/>
              </a:rPr>
              <a:t>6</a:t>
            </a:r>
            <a:endParaRPr lang="zh-CN" altLang="en-US" sz="2400" b="1" dirty="0">
              <a:solidFill>
                <a:schemeClr val="bg1"/>
              </a:solidFill>
              <a:latin typeface="华文行楷" pitchFamily="2" charset="-122"/>
              <a:ea typeface="华文行楷" pitchFamily="2" charset="-122"/>
            </a:endParaRPr>
          </a:p>
        </p:txBody>
      </p:sp>
      <p:sp>
        <p:nvSpPr>
          <p:cNvPr id="27" name="TextBox 26"/>
          <p:cNvSpPr txBox="1"/>
          <p:nvPr/>
        </p:nvSpPr>
        <p:spPr>
          <a:xfrm>
            <a:off x="1088049" y="1012885"/>
            <a:ext cx="4717215" cy="458908"/>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系统验证</a:t>
            </a:r>
            <a:endParaRPr lang="zh-CN" altLang="en-US" dirty="0"/>
          </a:p>
        </p:txBody>
      </p:sp>
      <p:sp>
        <p:nvSpPr>
          <p:cNvPr id="29" name="TextBox 28"/>
          <p:cNvSpPr txBox="1"/>
          <p:nvPr/>
        </p:nvSpPr>
        <p:spPr>
          <a:xfrm>
            <a:off x="620688" y="4808984"/>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6.2</a:t>
            </a:r>
            <a:endParaRPr lang="zh-CN" altLang="en-US" b="1" dirty="0">
              <a:solidFill>
                <a:schemeClr val="bg1"/>
              </a:solidFill>
              <a:latin typeface="华文行楷" pitchFamily="2" charset="-122"/>
              <a:ea typeface="华文行楷" pitchFamily="2" charset="-122"/>
            </a:endParaRPr>
          </a:p>
        </p:txBody>
      </p:sp>
      <p:sp>
        <p:nvSpPr>
          <p:cNvPr id="30" name="TextBox 29"/>
          <p:cNvSpPr txBox="1"/>
          <p:nvPr/>
        </p:nvSpPr>
        <p:spPr>
          <a:xfrm>
            <a:off x="620688" y="7041232"/>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6.3</a:t>
            </a:r>
            <a:endParaRPr lang="zh-CN" altLang="en-US"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3063644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2</a:t>
            </a:fld>
            <a:endParaRPr lang="en-US" altLang="zh-CN" dirty="0"/>
          </a:p>
        </p:txBody>
      </p:sp>
      <p:sp>
        <p:nvSpPr>
          <p:cNvPr id="9" name="剪去单角的矩形 8"/>
          <p:cNvSpPr/>
          <p:nvPr/>
        </p:nvSpPr>
        <p:spPr>
          <a:xfrm rot="10800000">
            <a:off x="683501" y="1540897"/>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1" name="TextBox 10"/>
          <p:cNvSpPr txBox="1"/>
          <p:nvPr/>
        </p:nvSpPr>
        <p:spPr>
          <a:xfrm>
            <a:off x="1088049" y="1424608"/>
            <a:ext cx="2340951" cy="458908"/>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zh-CN" altLang="en-US" b="1" dirty="0" smtClean="0">
                <a:latin typeface="微软雅黑" pitchFamily="34" charset="-122"/>
                <a:ea typeface="微软雅黑" pitchFamily="34" charset="-122"/>
              </a:rPr>
              <a:t>制药行业面临的挑战</a:t>
            </a:r>
            <a:endParaRPr lang="zh-CN" altLang="en-US" b="1" dirty="0">
              <a:latin typeface="微软雅黑" pitchFamily="34" charset="-122"/>
              <a:ea typeface="微软雅黑" pitchFamily="34" charset="-122"/>
            </a:endParaRPr>
          </a:p>
        </p:txBody>
      </p:sp>
      <p:sp>
        <p:nvSpPr>
          <p:cNvPr id="12" name="TextBox 11"/>
          <p:cNvSpPr txBox="1"/>
          <p:nvPr/>
        </p:nvSpPr>
        <p:spPr>
          <a:xfrm>
            <a:off x="746094" y="1328500"/>
            <a:ext cx="252000" cy="600164"/>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2400" b="1" dirty="0" smtClean="0">
                <a:solidFill>
                  <a:schemeClr val="bg1"/>
                </a:solidFill>
                <a:latin typeface="华文行楷" pitchFamily="2" charset="-122"/>
                <a:ea typeface="华文行楷" pitchFamily="2" charset="-122"/>
              </a:rPr>
              <a:t>1</a:t>
            </a:r>
            <a:endParaRPr lang="zh-CN" altLang="en-US" sz="2400" b="1" dirty="0">
              <a:solidFill>
                <a:schemeClr val="bg1"/>
              </a:solidFill>
              <a:latin typeface="华文行楷" pitchFamily="2" charset="-122"/>
              <a:ea typeface="华文行楷" pitchFamily="2" charset="-122"/>
            </a:endParaRPr>
          </a:p>
        </p:txBody>
      </p:sp>
      <p:sp>
        <p:nvSpPr>
          <p:cNvPr id="2" name="TextBox 1"/>
          <p:cNvSpPr txBox="1"/>
          <p:nvPr/>
        </p:nvSpPr>
        <p:spPr>
          <a:xfrm>
            <a:off x="872094" y="7545288"/>
            <a:ext cx="2196866" cy="369332"/>
          </a:xfrm>
          <a:prstGeom prst="rect">
            <a:avLst/>
          </a:prstGeom>
          <a:noFill/>
        </p:spPr>
        <p:txBody>
          <a:bodyPr wrap="square" rtlCol="0">
            <a:spAutoFit/>
          </a:bodyPr>
          <a:lstStyle/>
          <a:p>
            <a:endParaRPr lang="zh-CN" altLang="en-US" dirty="0"/>
          </a:p>
        </p:txBody>
      </p:sp>
      <p:sp>
        <p:nvSpPr>
          <p:cNvPr id="13" name="TextBox 12"/>
          <p:cNvSpPr txBox="1"/>
          <p:nvPr/>
        </p:nvSpPr>
        <p:spPr>
          <a:xfrm>
            <a:off x="831918" y="2336899"/>
            <a:ext cx="2704368" cy="5016758"/>
          </a:xfrm>
          <a:prstGeom prst="rect">
            <a:avLst/>
          </a:prstGeom>
          <a:noFill/>
        </p:spPr>
        <p:txBody>
          <a:bodyPr wrap="square" rtlCol="0">
            <a:spAutoFit/>
          </a:bodyPr>
          <a:lstStyle/>
          <a:p>
            <a:pPr marL="285750" indent="-285750">
              <a:lnSpc>
                <a:spcPct val="200000"/>
              </a:lnSpc>
              <a:buClr>
                <a:srgbClr val="C00000"/>
              </a:buClr>
              <a:buFont typeface="Wingdings" pitchFamily="2" charset="2"/>
              <a:buChar char="n"/>
            </a:pPr>
            <a:r>
              <a:rPr lang="zh-CN" altLang="en-US" sz="1600" dirty="0" smtClean="0">
                <a:latin typeface="微软雅黑" pitchFamily="34" charset="-122"/>
                <a:ea typeface="微软雅黑" pitchFamily="34" charset="-122"/>
              </a:rPr>
              <a:t>全球化带来的成本压力</a:t>
            </a:r>
            <a:endParaRPr lang="en-US" altLang="zh-CN" sz="1600" dirty="0" smtClean="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r>
              <a:rPr lang="zh-CN" altLang="en-US" sz="1600" dirty="0">
                <a:latin typeface="微软雅黑" pitchFamily="34" charset="-122"/>
                <a:ea typeface="微软雅黑" pitchFamily="34" charset="-122"/>
              </a:rPr>
              <a:t>药品诉讼、官司带来的成本压力</a:t>
            </a:r>
            <a:endParaRPr lang="en-US" altLang="zh-CN" sz="1600" dirty="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r>
              <a:rPr lang="zh-CN" altLang="en-US" sz="1600" dirty="0">
                <a:latin typeface="微软雅黑" pitchFamily="34" charset="-122"/>
                <a:ea typeface="微软雅黑" pitchFamily="34" charset="-122"/>
              </a:rPr>
              <a:t>政府药品强制价格，压低了运营利润</a:t>
            </a:r>
            <a:endParaRPr lang="en-US" altLang="zh-CN" sz="1600" dirty="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r>
              <a:rPr lang="zh-CN" altLang="en-US" sz="1600" dirty="0">
                <a:latin typeface="微软雅黑" pitchFamily="34" charset="-122"/>
                <a:ea typeface="微软雅黑" pitchFamily="34" charset="-122"/>
              </a:rPr>
              <a:t>不断变化的药品规范和标准，增加了企业认证的成本</a:t>
            </a:r>
            <a:endParaRPr lang="en-US" altLang="zh-CN" sz="1600" dirty="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r>
              <a:rPr lang="zh-CN" altLang="en-US" sz="1600" dirty="0">
                <a:latin typeface="微软雅黑" pitchFamily="34" charset="-122"/>
                <a:ea typeface="微软雅黑" pitchFamily="34" charset="-122"/>
              </a:rPr>
              <a:t>基于新技</a:t>
            </a:r>
            <a:r>
              <a:rPr lang="zh-CN" altLang="en-US" sz="1600" dirty="0" smtClean="0">
                <a:latin typeface="微软雅黑" pitchFamily="34" charset="-122"/>
                <a:ea typeface="微软雅黑" pitchFamily="34" charset="-122"/>
              </a:rPr>
              <a:t>术的创建产品增加了制造的复杂性</a:t>
            </a:r>
            <a:endParaRPr lang="en-US" altLang="zh-CN" sz="1600" dirty="0" smtClean="0">
              <a:latin typeface="微软雅黑" pitchFamily="34" charset="-122"/>
              <a:ea typeface="微软雅黑" pitchFamily="34"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6" name="页脚占位符 2"/>
          <p:cNvSpPr>
            <a:spLocks noGrp="1"/>
          </p:cNvSpPr>
          <p:nvPr>
            <p:ph type="ftr" sz="quarter" idx="11"/>
          </p:nvPr>
        </p:nvSpPr>
        <p:spPr>
          <a:xfrm>
            <a:off x="3356992" y="9561512"/>
            <a:ext cx="406411" cy="409933"/>
          </a:xfrm>
        </p:spPr>
        <p:txBody>
          <a:bodyPr/>
          <a:lstStyle/>
          <a:p>
            <a:pPr algn="ctr"/>
            <a:r>
              <a:rPr lang="en-US" altLang="zh-CN" dirty="0">
                <a:latin typeface="+mj-ea"/>
                <a:ea typeface="+mj-ea"/>
              </a:rPr>
              <a:t>1</a:t>
            </a:r>
            <a:endParaRPr lang="zh-CN" altLang="en-US" dirty="0">
              <a:latin typeface="+mj-ea"/>
              <a:ea typeface="+mj-ea"/>
            </a:endParaRPr>
          </a:p>
        </p:txBody>
      </p:sp>
      <p:pic>
        <p:nvPicPr>
          <p:cNvPr id="17" name="Picture 4" descr="ty bottle lin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3573016" y="2558256"/>
            <a:ext cx="2638752" cy="4699000"/>
          </a:xfrm>
          <a:prstGeom prst="rect">
            <a:avLst/>
          </a:prstGeom>
          <a:noFill/>
          <a:ln w="19050">
            <a:solidFill>
              <a:schemeClr val="tx2"/>
            </a:solidFill>
            <a:miter lim="800000"/>
            <a:headEnd/>
            <a:tailEnd/>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592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20</a:t>
            </a:fld>
            <a:endParaRPr lang="en-US" altLang="zh-CN"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4"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19</a:t>
            </a:r>
            <a:endParaRPr lang="zh-CN" altLang="en-US" dirty="0">
              <a:latin typeface="+mj-ea"/>
              <a:ea typeface="+mj-ea"/>
            </a:endParaRPr>
          </a:p>
        </p:txBody>
      </p:sp>
      <p:sp>
        <p:nvSpPr>
          <p:cNvPr id="18" name="剪去单角的矩形 17"/>
          <p:cNvSpPr/>
          <p:nvPr/>
        </p:nvSpPr>
        <p:spPr>
          <a:xfrm rot="10800000">
            <a:off x="667327" y="4567506"/>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9" name="矩形 18"/>
          <p:cNvSpPr/>
          <p:nvPr/>
        </p:nvSpPr>
        <p:spPr>
          <a:xfrm>
            <a:off x="910112" y="4860074"/>
            <a:ext cx="5220000" cy="32400"/>
          </a:xfrm>
          <a:prstGeom prst="rect">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scene3d>
              <a:camera prst="orthographicFront">
                <a:rot lat="0" lon="21299999" rev="0"/>
              </a:camera>
              <a:lightRig rig="threePt" dir="t"/>
            </a:scene3d>
          </a:bodyPr>
          <a:lstStyle/>
          <a:p>
            <a:pPr algn="ctr"/>
            <a:endParaRPr lang="zh-CN" altLang="en-US"/>
          </a:p>
        </p:txBody>
      </p:sp>
      <p:sp>
        <p:nvSpPr>
          <p:cNvPr id="20" name="TextBox 19"/>
          <p:cNvSpPr txBox="1"/>
          <p:nvPr/>
        </p:nvSpPr>
        <p:spPr>
          <a:xfrm>
            <a:off x="1071875" y="4423342"/>
            <a:ext cx="4717215" cy="458908"/>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验证能带来什么好处？</a:t>
            </a:r>
            <a:endParaRPr lang="zh-CN" altLang="en-US" dirty="0"/>
          </a:p>
        </p:txBody>
      </p:sp>
      <p:sp>
        <p:nvSpPr>
          <p:cNvPr id="22" name="TextBox 21"/>
          <p:cNvSpPr txBox="1"/>
          <p:nvPr/>
        </p:nvSpPr>
        <p:spPr>
          <a:xfrm>
            <a:off x="811588" y="5046488"/>
            <a:ext cx="5273018" cy="4154984"/>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zh-CN" sz="1600" dirty="0" smtClean="0">
                <a:latin typeface="+mj-ea"/>
                <a:ea typeface="+mj-ea"/>
              </a:rPr>
              <a:t>验证就是</a:t>
            </a:r>
            <a:r>
              <a:rPr lang="zh-CN" altLang="zh-CN" sz="1600" dirty="0">
                <a:latin typeface="+mj-ea"/>
                <a:ea typeface="+mj-ea"/>
              </a:rPr>
              <a:t>对</a:t>
            </a:r>
            <a:r>
              <a:rPr lang="zh-CN" altLang="zh-CN" sz="1600" dirty="0" smtClean="0">
                <a:latin typeface="+mj-ea"/>
                <a:ea typeface="+mj-ea"/>
              </a:rPr>
              <a:t>系统与</a:t>
            </a:r>
            <a:r>
              <a:rPr lang="zh-CN" altLang="zh-CN" sz="1600" dirty="0">
                <a:latin typeface="+mj-ea"/>
                <a:ea typeface="+mj-ea"/>
              </a:rPr>
              <a:t>软件的理解与</a:t>
            </a:r>
            <a:r>
              <a:rPr lang="zh-CN" altLang="zh-CN" sz="1600" dirty="0" smtClean="0">
                <a:latin typeface="+mj-ea"/>
                <a:ea typeface="+mj-ea"/>
              </a:rPr>
              <a:t>把握</a:t>
            </a:r>
            <a:r>
              <a:rPr lang="zh-CN" altLang="en-US" sz="1600" dirty="0" smtClean="0">
                <a:latin typeface="+mj-ea"/>
                <a:ea typeface="+mj-ea"/>
              </a:rPr>
              <a:t>，</a:t>
            </a:r>
            <a:r>
              <a:rPr lang="zh-CN" altLang="zh-CN" sz="1600" dirty="0" smtClean="0">
                <a:latin typeface="+mj-ea"/>
                <a:ea typeface="+mj-ea"/>
              </a:rPr>
              <a:t>这</a:t>
            </a:r>
            <a:r>
              <a:rPr lang="zh-CN" altLang="zh-CN" sz="1600" dirty="0">
                <a:latin typeface="+mj-ea"/>
                <a:ea typeface="+mj-ea"/>
              </a:rPr>
              <a:t>不仅对于妥善</a:t>
            </a:r>
            <a:r>
              <a:rPr lang="zh-CN" altLang="zh-CN" sz="1600" dirty="0" smtClean="0">
                <a:latin typeface="+mj-ea"/>
                <a:ea typeface="+mj-ea"/>
              </a:rPr>
              <a:t>地维护</a:t>
            </a:r>
            <a:r>
              <a:rPr lang="zh-CN" altLang="zh-CN" sz="1600" dirty="0">
                <a:latin typeface="+mj-ea"/>
                <a:ea typeface="+mj-ea"/>
              </a:rPr>
              <a:t>系统、各尽其责，而且对于外部</a:t>
            </a:r>
            <a:r>
              <a:rPr lang="zh-CN" altLang="zh-CN" sz="1600" dirty="0" smtClean="0">
                <a:latin typeface="+mj-ea"/>
                <a:ea typeface="+mj-ea"/>
              </a:rPr>
              <a:t>审计都是</a:t>
            </a:r>
            <a:r>
              <a:rPr lang="zh-CN" altLang="zh-CN" sz="1600" dirty="0">
                <a:latin typeface="+mj-ea"/>
                <a:ea typeface="+mj-ea"/>
              </a:rPr>
              <a:t>重要的。如果你让外部审计人员</a:t>
            </a:r>
            <a:r>
              <a:rPr lang="zh-CN" altLang="zh-CN" sz="1600" dirty="0" smtClean="0">
                <a:latin typeface="+mj-ea"/>
                <a:ea typeface="+mj-ea"/>
              </a:rPr>
              <a:t>轻松地</a:t>
            </a:r>
            <a:r>
              <a:rPr lang="zh-CN" altLang="zh-CN" sz="1600" dirty="0">
                <a:latin typeface="+mj-ea"/>
                <a:ea typeface="+mj-ea"/>
              </a:rPr>
              <a:t>理解一个系统是如何进行了验证的，</a:t>
            </a:r>
            <a:r>
              <a:rPr lang="zh-CN" altLang="zh-CN" sz="1600" dirty="0" smtClean="0">
                <a:latin typeface="+mj-ea"/>
                <a:ea typeface="+mj-ea"/>
              </a:rPr>
              <a:t>并能</a:t>
            </a:r>
            <a:r>
              <a:rPr lang="zh-CN" altLang="zh-CN" sz="1600" dirty="0">
                <a:latin typeface="+mj-ea"/>
                <a:ea typeface="+mj-ea"/>
              </a:rPr>
              <a:t>用资料来说明对系统的掌握，外部</a:t>
            </a:r>
            <a:r>
              <a:rPr lang="zh-CN" altLang="zh-CN" sz="1600" dirty="0" smtClean="0">
                <a:latin typeface="+mj-ea"/>
                <a:ea typeface="+mj-ea"/>
              </a:rPr>
              <a:t>审计人员</a:t>
            </a:r>
            <a:r>
              <a:rPr lang="zh-CN" altLang="zh-CN" sz="1600" dirty="0">
                <a:latin typeface="+mj-ea"/>
                <a:ea typeface="+mj-ea"/>
              </a:rPr>
              <a:t>就不太可能追跟溯</a:t>
            </a:r>
            <a:r>
              <a:rPr lang="zh-CN" altLang="zh-CN" sz="1600" dirty="0" smtClean="0">
                <a:latin typeface="+mj-ea"/>
                <a:ea typeface="+mj-ea"/>
              </a:rPr>
              <a:t>底</a:t>
            </a:r>
            <a:r>
              <a:rPr lang="zh-CN" altLang="en-US" sz="1600" dirty="0" smtClean="0">
                <a:latin typeface="+mj-ea"/>
                <a:ea typeface="+mj-ea"/>
              </a:rPr>
              <a:t>。</a:t>
            </a:r>
            <a:endParaRPr lang="en-US" altLang="zh-CN" sz="1600" dirty="0" smtClean="0">
              <a:latin typeface="+mj-ea"/>
              <a:ea typeface="+mj-ea"/>
            </a:endParaRPr>
          </a:p>
          <a:p>
            <a:pPr marL="285750" indent="-285750">
              <a:lnSpc>
                <a:spcPct val="150000"/>
              </a:lnSpc>
              <a:buClr>
                <a:srgbClr val="C00000"/>
              </a:buClr>
              <a:buFont typeface="Wingdings" pitchFamily="2" charset="2"/>
              <a:buChar char="n"/>
            </a:pPr>
            <a:r>
              <a:rPr lang="zh-CN" altLang="en-US" sz="1600" dirty="0">
                <a:latin typeface="+mj-ea"/>
                <a:ea typeface="+mj-ea"/>
              </a:rPr>
              <a:t>为客户带来了一整套完整的，可追溯的文档系统，籍此保证产品的质量。</a:t>
            </a:r>
          </a:p>
          <a:p>
            <a:pPr marL="285750" indent="-285750">
              <a:lnSpc>
                <a:spcPct val="150000"/>
              </a:lnSpc>
              <a:buClr>
                <a:srgbClr val="C00000"/>
              </a:buClr>
              <a:buFont typeface="Wingdings" pitchFamily="2" charset="2"/>
              <a:buChar char="n"/>
            </a:pPr>
            <a:r>
              <a:rPr lang="zh-CN" altLang="en-US" sz="1600" dirty="0">
                <a:latin typeface="+mj-ea"/>
                <a:ea typeface="+mj-ea"/>
              </a:rPr>
              <a:t>帮助客户规避生产过程中可能出现的风险。</a:t>
            </a:r>
            <a:endParaRPr lang="en-US" altLang="zh-CN" sz="1600" dirty="0">
              <a:latin typeface="+mj-ea"/>
              <a:ea typeface="+mj-ea"/>
            </a:endParaRPr>
          </a:p>
          <a:p>
            <a:pPr marL="285750" indent="-285750">
              <a:lnSpc>
                <a:spcPct val="150000"/>
              </a:lnSpc>
              <a:buClr>
                <a:srgbClr val="C00000"/>
              </a:buClr>
              <a:buFont typeface="Wingdings" pitchFamily="2" charset="2"/>
              <a:buChar char="n"/>
            </a:pPr>
            <a:r>
              <a:rPr lang="zh-CN" altLang="en-US" sz="1600" dirty="0">
                <a:latin typeface="+mj-ea"/>
                <a:ea typeface="+mj-ea"/>
              </a:rPr>
              <a:t>让产品有机会进入国际市场</a:t>
            </a:r>
            <a:r>
              <a:rPr lang="zh-CN" altLang="en-US" sz="1600" dirty="0" smtClean="0">
                <a:latin typeface="+mj-ea"/>
                <a:ea typeface="+mj-ea"/>
              </a:rPr>
              <a:t>。</a:t>
            </a:r>
            <a:endParaRPr lang="zh-CN" altLang="zh-CN" sz="1600" dirty="0">
              <a:latin typeface="+mj-ea"/>
              <a:ea typeface="+mj-ea"/>
            </a:endParaRPr>
          </a:p>
          <a:p>
            <a:pPr marL="285750" indent="-285750">
              <a:lnSpc>
                <a:spcPct val="150000"/>
              </a:lnSpc>
              <a:buClr>
                <a:srgbClr val="C4BD82"/>
              </a:buClr>
              <a:buFont typeface="Wingdings" pitchFamily="2" charset="2"/>
              <a:buChar char="n"/>
            </a:pPr>
            <a:endParaRPr lang="en-US" altLang="zh-CN" sz="1600" dirty="0" smtClean="0">
              <a:latin typeface="+mj-ea"/>
              <a:ea typeface="+mj-ea"/>
            </a:endParaRPr>
          </a:p>
          <a:p>
            <a:pPr marL="285750" indent="-285750">
              <a:lnSpc>
                <a:spcPct val="150000"/>
              </a:lnSpc>
              <a:buClr>
                <a:srgbClr val="C4BD82"/>
              </a:buClr>
              <a:buFont typeface="Wingdings" pitchFamily="2" charset="2"/>
              <a:buChar char="n"/>
            </a:pPr>
            <a:endParaRPr lang="en-US" altLang="zh-CN" sz="1600" dirty="0">
              <a:latin typeface="+mj-ea"/>
              <a:ea typeface="+mj-ea"/>
            </a:endParaRPr>
          </a:p>
        </p:txBody>
      </p:sp>
      <p:sp>
        <p:nvSpPr>
          <p:cNvPr id="17" name="剪去单角的矩形 16"/>
          <p:cNvSpPr/>
          <p:nvPr/>
        </p:nvSpPr>
        <p:spPr>
          <a:xfrm rot="10800000">
            <a:off x="702519" y="1306303"/>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3" name="矩形 22"/>
          <p:cNvSpPr/>
          <p:nvPr/>
        </p:nvSpPr>
        <p:spPr>
          <a:xfrm>
            <a:off x="945304" y="1598871"/>
            <a:ext cx="5220000" cy="32400"/>
          </a:xfrm>
          <a:prstGeom prst="rect">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scene3d>
              <a:camera prst="orthographicFront">
                <a:rot lat="0" lon="21299999" rev="0"/>
              </a:camera>
              <a:lightRig rig="threePt" dir="t"/>
            </a:scene3d>
          </a:bodyPr>
          <a:lstStyle/>
          <a:p>
            <a:pPr algn="ctr"/>
            <a:endParaRPr lang="zh-CN" altLang="en-US"/>
          </a:p>
        </p:txBody>
      </p:sp>
      <p:sp>
        <p:nvSpPr>
          <p:cNvPr id="25" name="TextBox 24"/>
          <p:cNvSpPr txBox="1"/>
          <p:nvPr/>
        </p:nvSpPr>
        <p:spPr>
          <a:xfrm>
            <a:off x="1144199" y="1170193"/>
            <a:ext cx="4717215" cy="507831"/>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a:t>欧盟</a:t>
            </a:r>
            <a:r>
              <a:rPr lang="zh-CN" altLang="en-US" dirty="0" smtClean="0"/>
              <a:t>对</a:t>
            </a:r>
            <a:r>
              <a:rPr lang="zh-CN" altLang="en-US" dirty="0"/>
              <a:t>验证要求</a:t>
            </a:r>
          </a:p>
        </p:txBody>
      </p:sp>
      <p:sp>
        <p:nvSpPr>
          <p:cNvPr id="26" name="TextBox 25"/>
          <p:cNvSpPr txBox="1"/>
          <p:nvPr/>
        </p:nvSpPr>
        <p:spPr>
          <a:xfrm>
            <a:off x="836712" y="1780580"/>
            <a:ext cx="5273018" cy="2308324"/>
          </a:xfrm>
          <a:prstGeom prst="rect">
            <a:avLst/>
          </a:prstGeom>
          <a:noFill/>
        </p:spPr>
        <p:txBody>
          <a:bodyPr wrap="square" rtlCol="0">
            <a:spAutoFit/>
          </a:bodyPr>
          <a:lstStyle/>
          <a:p>
            <a:pPr marL="342900" indent="-342900">
              <a:lnSpc>
                <a:spcPct val="150000"/>
              </a:lnSpc>
              <a:buClr>
                <a:srgbClr val="C00000"/>
              </a:buClr>
              <a:buFont typeface="Wingdings" pitchFamily="2" charset="2"/>
              <a:buChar char="n"/>
            </a:pPr>
            <a:r>
              <a:rPr lang="zh-CN" altLang="zh-CN" sz="1600" dirty="0">
                <a:latin typeface="+mj-ea"/>
                <a:ea typeface="+mj-ea"/>
              </a:rPr>
              <a:t>需要建立关于系统的书面详细</a:t>
            </a:r>
            <a:r>
              <a:rPr lang="zh-CN" altLang="zh-CN" sz="1600" dirty="0" smtClean="0">
                <a:latin typeface="+mj-ea"/>
                <a:ea typeface="+mj-ea"/>
              </a:rPr>
              <a:t>描述并</a:t>
            </a:r>
            <a:r>
              <a:rPr lang="zh-CN" altLang="zh-CN" sz="1600" dirty="0">
                <a:latin typeface="+mj-ea"/>
                <a:ea typeface="+mj-ea"/>
              </a:rPr>
              <a:t>保持</a:t>
            </a:r>
            <a:r>
              <a:rPr lang="zh-CN" altLang="zh-CN" sz="1600" dirty="0" smtClean="0">
                <a:latin typeface="+mj-ea"/>
                <a:ea typeface="+mj-ea"/>
              </a:rPr>
              <a:t>更新</a:t>
            </a:r>
            <a:r>
              <a:rPr lang="zh-CN" altLang="en-US" sz="1600" dirty="0" smtClean="0">
                <a:latin typeface="+mj-ea"/>
                <a:ea typeface="+mj-ea"/>
              </a:rPr>
              <a:t>。</a:t>
            </a:r>
            <a:endParaRPr lang="en-US" altLang="zh-CN" sz="1600" dirty="0">
              <a:latin typeface="+mj-ea"/>
              <a:ea typeface="+mj-ea"/>
            </a:endParaRPr>
          </a:p>
          <a:p>
            <a:pPr marL="342900" indent="-342900">
              <a:lnSpc>
                <a:spcPct val="150000"/>
              </a:lnSpc>
              <a:buClr>
                <a:srgbClr val="C00000"/>
              </a:buClr>
              <a:buFont typeface="Wingdings" pitchFamily="2" charset="2"/>
              <a:buChar char="n"/>
            </a:pPr>
            <a:r>
              <a:rPr lang="zh-CN" altLang="zh-CN" sz="1600" dirty="0" smtClean="0">
                <a:latin typeface="+mj-ea"/>
                <a:ea typeface="+mj-ea"/>
              </a:rPr>
              <a:t>用户</a:t>
            </a:r>
            <a:r>
              <a:rPr lang="zh-CN" altLang="zh-CN" sz="1600" dirty="0">
                <a:latin typeface="+mj-ea"/>
                <a:ea typeface="+mj-ea"/>
              </a:rPr>
              <a:t>将确保软件是按照一个系统的质量保证来</a:t>
            </a:r>
            <a:r>
              <a:rPr lang="zh-CN" altLang="zh-CN" sz="1600" dirty="0" smtClean="0">
                <a:latin typeface="+mj-ea"/>
                <a:ea typeface="+mj-ea"/>
              </a:rPr>
              <a:t>制作</a:t>
            </a:r>
            <a:r>
              <a:rPr lang="zh-CN" altLang="zh-CN" sz="1600" dirty="0">
                <a:latin typeface="+mj-ea"/>
                <a:ea typeface="+mj-ea"/>
              </a:rPr>
              <a:t>的</a:t>
            </a:r>
            <a:r>
              <a:rPr lang="zh-CN" altLang="zh-CN" sz="1600" dirty="0" smtClean="0">
                <a:latin typeface="+mj-ea"/>
                <a:ea typeface="+mj-ea"/>
              </a:rPr>
              <a:t>。</a:t>
            </a:r>
            <a:endParaRPr lang="en-US" altLang="zh-CN" sz="1600" dirty="0" smtClean="0">
              <a:latin typeface="+mj-ea"/>
              <a:ea typeface="+mj-ea"/>
            </a:endParaRPr>
          </a:p>
          <a:p>
            <a:pPr marL="342900" indent="-342900">
              <a:lnSpc>
                <a:spcPct val="150000"/>
              </a:lnSpc>
              <a:buClr>
                <a:srgbClr val="C00000"/>
              </a:buClr>
              <a:buFont typeface="Wingdings" pitchFamily="2" charset="2"/>
              <a:buChar char="n"/>
            </a:pPr>
            <a:r>
              <a:rPr lang="zh-CN" altLang="zh-CN" sz="1600" dirty="0">
                <a:latin typeface="+mj-ea"/>
                <a:ea typeface="+mj-ea"/>
              </a:rPr>
              <a:t>当关键数据依赖手工输入时，应该对数据记录的准确性予以附加核查</a:t>
            </a:r>
            <a:r>
              <a:rPr lang="zh-CN" altLang="zh-CN" sz="1600" dirty="0" smtClean="0">
                <a:latin typeface="+mj-ea"/>
                <a:ea typeface="+mj-ea"/>
              </a:rPr>
              <a:t>。</a:t>
            </a:r>
            <a:endParaRPr lang="en-US" altLang="zh-CN" sz="1600" dirty="0" smtClean="0">
              <a:latin typeface="+mj-ea"/>
              <a:ea typeface="+mj-ea"/>
            </a:endParaRPr>
          </a:p>
          <a:p>
            <a:pPr marL="342900" indent="-342900">
              <a:lnSpc>
                <a:spcPct val="150000"/>
              </a:lnSpc>
              <a:buClr>
                <a:srgbClr val="C00000"/>
              </a:buClr>
              <a:buFont typeface="Wingdings" pitchFamily="2" charset="2"/>
              <a:buChar char="n"/>
            </a:pPr>
            <a:r>
              <a:rPr lang="zh-CN" altLang="zh-CN" sz="1600" dirty="0" smtClean="0">
                <a:latin typeface="+mj-ea"/>
                <a:ea typeface="+mj-ea"/>
              </a:rPr>
              <a:t>改动</a:t>
            </a:r>
            <a:r>
              <a:rPr lang="zh-CN" altLang="zh-CN" sz="1600" dirty="0">
                <a:latin typeface="+mj-ea"/>
                <a:ea typeface="+mj-ea"/>
              </a:rPr>
              <a:t>输入数据的授权应局限于指定人员。数据</a:t>
            </a:r>
            <a:r>
              <a:rPr lang="zh-CN" altLang="zh-CN" sz="1600" dirty="0" smtClean="0">
                <a:latin typeface="+mj-ea"/>
                <a:ea typeface="+mj-ea"/>
              </a:rPr>
              <a:t>应该通过</a:t>
            </a:r>
            <a:r>
              <a:rPr lang="zh-CN" altLang="zh-CN" sz="1600" dirty="0">
                <a:latin typeface="+mj-ea"/>
                <a:ea typeface="+mj-ea"/>
              </a:rPr>
              <a:t>定期备份予以保护</a:t>
            </a:r>
            <a:r>
              <a:rPr lang="zh-CN" altLang="zh-CN" sz="1600" dirty="0" smtClean="0">
                <a:latin typeface="+mj-ea"/>
                <a:ea typeface="+mj-ea"/>
              </a:rPr>
              <a:t>。</a:t>
            </a:r>
            <a:endParaRPr lang="zh-CN" altLang="zh-CN" sz="1600" dirty="0">
              <a:latin typeface="+mj-ea"/>
              <a:ea typeface="+mj-ea"/>
            </a:endParaRPr>
          </a:p>
        </p:txBody>
      </p:sp>
      <p:sp>
        <p:nvSpPr>
          <p:cNvPr id="16" name="TextBox 15"/>
          <p:cNvSpPr txBox="1"/>
          <p:nvPr/>
        </p:nvSpPr>
        <p:spPr>
          <a:xfrm>
            <a:off x="620688" y="1167426"/>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6.4</a:t>
            </a:r>
            <a:endParaRPr lang="zh-CN" altLang="en-US" b="1" dirty="0">
              <a:solidFill>
                <a:schemeClr val="bg1"/>
              </a:solidFill>
              <a:latin typeface="华文行楷" pitchFamily="2" charset="-122"/>
              <a:ea typeface="华文行楷" pitchFamily="2" charset="-122"/>
            </a:endParaRPr>
          </a:p>
        </p:txBody>
      </p:sp>
      <p:sp>
        <p:nvSpPr>
          <p:cNvPr id="27" name="TextBox 26"/>
          <p:cNvSpPr txBox="1"/>
          <p:nvPr/>
        </p:nvSpPr>
        <p:spPr>
          <a:xfrm>
            <a:off x="567730" y="4448944"/>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6.5</a:t>
            </a:r>
            <a:endParaRPr lang="zh-CN" altLang="en-US"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3446151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21</a:t>
            </a:fld>
            <a:endParaRPr lang="en-US" altLang="zh-CN" dirty="0"/>
          </a:p>
        </p:txBody>
      </p:sp>
      <p:sp>
        <p:nvSpPr>
          <p:cNvPr id="9" name="剪去单角的矩形 8"/>
          <p:cNvSpPr/>
          <p:nvPr/>
        </p:nvSpPr>
        <p:spPr>
          <a:xfrm rot="10800000">
            <a:off x="683501" y="1396881"/>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0" name="矩形 9"/>
          <p:cNvSpPr/>
          <p:nvPr/>
        </p:nvSpPr>
        <p:spPr>
          <a:xfrm>
            <a:off x="926286" y="1689449"/>
            <a:ext cx="5220000" cy="32400"/>
          </a:xfrm>
          <a:prstGeom prst="rect">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scene3d>
              <a:camera prst="orthographicFront">
                <a:rot lat="0" lon="21299999" rev="0"/>
              </a:camera>
              <a:lightRig rig="threePt" dir="t"/>
            </a:scene3d>
          </a:bodyPr>
          <a:lstStyle/>
          <a:p>
            <a:pPr algn="ctr"/>
            <a:endParaRPr lang="zh-CN" altLang="en-US"/>
          </a:p>
        </p:txBody>
      </p:sp>
      <p:sp>
        <p:nvSpPr>
          <p:cNvPr id="11" name="TextBox 10"/>
          <p:cNvSpPr txBox="1"/>
          <p:nvPr/>
        </p:nvSpPr>
        <p:spPr>
          <a:xfrm>
            <a:off x="1088049" y="1252717"/>
            <a:ext cx="4717215" cy="507831"/>
          </a:xfrm>
          <a:prstGeom prst="rect">
            <a:avLst/>
          </a:prstGeom>
          <a:noFill/>
        </p:spPr>
        <p:txBody>
          <a:bodyPr wrap="square" rtlCol="0">
            <a:spAutoFit/>
          </a:bodyPr>
          <a:lstStyle>
            <a:defPPr>
              <a:defRPr lang="zh-CN"/>
            </a:defPPr>
            <a:lvl1pPr fontAlgn="base">
              <a:lnSpc>
                <a:spcPct val="150000"/>
              </a:lnSpc>
              <a:spcBef>
                <a:spcPct val="20000"/>
              </a:spcBef>
              <a:spcAft>
                <a:spcPct val="0"/>
              </a:spcAft>
              <a:buClr>
                <a:schemeClr val="folHlink"/>
              </a:buClr>
              <a:defRPr b="1">
                <a:latin typeface="微软雅黑" pitchFamily="34" charset="-122"/>
                <a:ea typeface="微软雅黑" pitchFamily="34" charset="-122"/>
              </a:defRPr>
            </a:lvl1pPr>
          </a:lstStyle>
          <a:p>
            <a:r>
              <a:rPr lang="zh-CN" altLang="en-US" dirty="0" smtClean="0"/>
              <a:t>验证</a:t>
            </a:r>
            <a:r>
              <a:rPr lang="en-US" altLang="zh-CN" dirty="0"/>
              <a:t>V</a:t>
            </a:r>
            <a:r>
              <a:rPr lang="zh-CN" altLang="en-US" dirty="0"/>
              <a:t>模板</a:t>
            </a:r>
          </a:p>
        </p:txBody>
      </p:sp>
      <p:pic>
        <p:nvPicPr>
          <p:cNvPr id="37" name="Picture 6" descr="G5 Main_fig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01" y="1928664"/>
            <a:ext cx="5121763"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6"/>
          <p:cNvSpPr txBox="1">
            <a:spLocks noChangeArrowheads="1"/>
          </p:cNvSpPr>
          <p:nvPr/>
        </p:nvSpPr>
        <p:spPr bwMode="auto">
          <a:xfrm>
            <a:off x="769759" y="6231141"/>
            <a:ext cx="28057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ct val="200000"/>
              </a:lnSpc>
              <a:spcBef>
                <a:spcPct val="0"/>
              </a:spcBef>
              <a:buClr>
                <a:srgbClr val="C00000"/>
              </a:buClr>
              <a:buFont typeface="Wingdings" pitchFamily="2" charset="2"/>
              <a:buChar char="n"/>
            </a:pPr>
            <a:r>
              <a:rPr kumimoji="0" lang="zh-CN" altLang="en-US" sz="1400" dirty="0">
                <a:latin typeface="微软雅黑" pitchFamily="34" charset="-122"/>
                <a:ea typeface="微软雅黑" pitchFamily="34" charset="-122"/>
              </a:rPr>
              <a:t>该模板包括计算机系统验证过程中所经历的各个阶段；</a:t>
            </a:r>
          </a:p>
          <a:p>
            <a:pPr marL="285750" indent="-285750">
              <a:lnSpc>
                <a:spcPct val="200000"/>
              </a:lnSpc>
              <a:spcBef>
                <a:spcPct val="0"/>
              </a:spcBef>
              <a:buClr>
                <a:srgbClr val="C00000"/>
              </a:buClr>
              <a:buFont typeface="Wingdings" pitchFamily="2" charset="2"/>
              <a:buChar char="n"/>
            </a:pPr>
            <a:r>
              <a:rPr kumimoji="0" lang="zh-CN" altLang="en-US" sz="1400" dirty="0">
                <a:latin typeface="微软雅黑" pitchFamily="34" charset="-122"/>
                <a:ea typeface="微软雅黑" pitchFamily="34" charset="-122"/>
              </a:rPr>
              <a:t>每个阶段均包含不同的文档和验证工作；</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078" y="5762228"/>
            <a:ext cx="478518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20</a:t>
            </a:r>
            <a:endParaRPr lang="zh-CN" altLang="en-US" dirty="0">
              <a:latin typeface="+mj-ea"/>
              <a:ea typeface="+mj-ea"/>
            </a:endParaRPr>
          </a:p>
        </p:txBody>
      </p:sp>
      <p:pic>
        <p:nvPicPr>
          <p:cNvPr id="15" name="Picture 9"/>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87000"/>
                    </a14:imgEffect>
                  </a14:imgLayer>
                </a14:imgProps>
              </a:ext>
            </a:extLst>
          </a:blip>
          <a:srcRect/>
          <a:stretch>
            <a:fillRect/>
          </a:stretch>
        </p:blipFill>
        <p:spPr bwMode="auto">
          <a:xfrm>
            <a:off x="3845593" y="6249144"/>
            <a:ext cx="2391719" cy="2588544"/>
          </a:xfrm>
          <a:prstGeom prst="rect">
            <a:avLst/>
          </a:prstGeom>
          <a:noFill/>
          <a:ln w="12700" cap="sq" algn="ctr">
            <a:solidFill>
              <a:schemeClr val="bg1">
                <a:alpha val="1000"/>
              </a:schemeClr>
            </a:solidFill>
            <a:miter lim="800000"/>
            <a:headEnd/>
            <a:tailEnd/>
          </a:ln>
          <a:effectLst>
            <a:softEdge rad="317500"/>
          </a:effectLst>
        </p:spPr>
      </p:pic>
      <p:sp>
        <p:nvSpPr>
          <p:cNvPr id="16" name="TextBox 15"/>
          <p:cNvSpPr txBox="1"/>
          <p:nvPr/>
        </p:nvSpPr>
        <p:spPr>
          <a:xfrm>
            <a:off x="601638" y="1239434"/>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6.6</a:t>
            </a:r>
            <a:endParaRPr lang="zh-CN" altLang="en-US" b="1"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1979388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3</a:t>
            </a:fld>
            <a:endParaRPr lang="en-US" altLang="zh-CN"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35" y="2096780"/>
            <a:ext cx="5795863" cy="432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剪去单角的矩形 8"/>
          <p:cNvSpPr/>
          <p:nvPr/>
        </p:nvSpPr>
        <p:spPr>
          <a:xfrm rot="10800000">
            <a:off x="683501" y="1420981"/>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1" name="TextBox 10"/>
          <p:cNvSpPr txBox="1"/>
          <p:nvPr/>
        </p:nvSpPr>
        <p:spPr>
          <a:xfrm>
            <a:off x="1088049" y="1276817"/>
            <a:ext cx="2340951" cy="458908"/>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latin typeface="微软雅黑" pitchFamily="34" charset="-122"/>
                <a:ea typeface="微软雅黑" pitchFamily="34" charset="-122"/>
              </a:rPr>
              <a:t>MES</a:t>
            </a:r>
            <a:r>
              <a:rPr lang="zh-CN" altLang="en-US" b="1" dirty="0" smtClean="0">
                <a:latin typeface="微软雅黑" pitchFamily="34" charset="-122"/>
                <a:ea typeface="微软雅黑" pitchFamily="34" charset="-122"/>
              </a:rPr>
              <a:t>系统的价值</a:t>
            </a:r>
            <a:endParaRPr lang="zh-CN" altLang="en-US" b="1" dirty="0">
              <a:latin typeface="微软雅黑" pitchFamily="34" charset="-122"/>
              <a:ea typeface="微软雅黑" pitchFamily="34" charset="-122"/>
            </a:endParaRPr>
          </a:p>
        </p:txBody>
      </p:sp>
      <p:sp>
        <p:nvSpPr>
          <p:cNvPr id="12" name="TextBox 11"/>
          <p:cNvSpPr txBox="1"/>
          <p:nvPr/>
        </p:nvSpPr>
        <p:spPr>
          <a:xfrm>
            <a:off x="692696" y="1208584"/>
            <a:ext cx="252000" cy="600164"/>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2400" b="1" dirty="0" smtClean="0">
                <a:solidFill>
                  <a:schemeClr val="bg1"/>
                </a:solidFill>
                <a:latin typeface="华文行楷" pitchFamily="2" charset="-122"/>
                <a:ea typeface="华文行楷" pitchFamily="2" charset="-122"/>
              </a:rPr>
              <a:t>2</a:t>
            </a:r>
            <a:endParaRPr lang="zh-CN" altLang="en-US" sz="2400" b="1" dirty="0">
              <a:solidFill>
                <a:schemeClr val="bg1"/>
              </a:solidFill>
              <a:latin typeface="华文行楷" pitchFamily="2" charset="-122"/>
              <a:ea typeface="华文行楷" pitchFamily="2" charset="-122"/>
            </a:endParaRPr>
          </a:p>
        </p:txBody>
      </p:sp>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54"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2</a:t>
            </a:r>
            <a:endParaRPr lang="zh-CN" altLang="en-US" dirty="0">
              <a:latin typeface="+mj-ea"/>
              <a:ea typeface="+mj-ea"/>
            </a:endParaRPr>
          </a:p>
        </p:txBody>
      </p:sp>
      <p:pic>
        <p:nvPicPr>
          <p:cNvPr id="5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40" t="4974" b="7100"/>
          <a:stretch/>
        </p:blipFill>
        <p:spPr bwMode="auto">
          <a:xfrm>
            <a:off x="4578895" y="7252997"/>
            <a:ext cx="2057400" cy="1628247"/>
          </a:xfrm>
          <a:prstGeom prst="rect">
            <a:avLst/>
          </a:prstGeom>
          <a:noFill/>
          <a:ln>
            <a:noFill/>
          </a:ln>
          <a:effectLst/>
          <a:scene3d>
            <a:camera prst="isometricLeft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696" y="7185248"/>
            <a:ext cx="2209800" cy="1628247"/>
          </a:xfrm>
          <a:prstGeom prst="rect">
            <a:avLst/>
          </a:prstGeom>
          <a:noFill/>
          <a:ln>
            <a:noFill/>
          </a:ln>
          <a:effectLst/>
          <a:scene3d>
            <a:camera prst="isometricLeft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529" t="12174" r="13163" b="14442"/>
          <a:stretch/>
        </p:blipFill>
        <p:spPr bwMode="auto">
          <a:xfrm>
            <a:off x="2597695" y="7252997"/>
            <a:ext cx="2198804" cy="1628247"/>
          </a:xfrm>
          <a:prstGeom prst="rect">
            <a:avLst/>
          </a:prstGeom>
          <a:noFill/>
          <a:ln>
            <a:noFill/>
          </a:ln>
          <a:effectLst/>
          <a:scene3d>
            <a:camera prst="isometricOffAxis1Left">
              <a:rot lat="2100000" lon="27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489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3304745" y="9433194"/>
            <a:ext cx="1336988" cy="156454"/>
          </a:xfrm>
        </p:spPr>
        <p:txBody>
          <a:bodyPr>
            <a:normAutofit fontScale="47500" lnSpcReduction="20000"/>
          </a:bodyPr>
          <a:lstStyle/>
          <a:p>
            <a:fld id="{444F5DA1-09D8-4B46-89D4-C2FB1400F4CB}" type="slidenum">
              <a:rPr lang="zh-CN" altLang="en-US" smtClean="0"/>
              <a:pPr/>
              <a:t>4</a:t>
            </a:fld>
            <a:endParaRPr lang="en-US" altLang="zh-CN" dirty="0"/>
          </a:p>
        </p:txBody>
      </p:sp>
      <p:sp>
        <p:nvSpPr>
          <p:cNvPr id="22" name="TextBox 21"/>
          <p:cNvSpPr txBox="1"/>
          <p:nvPr/>
        </p:nvSpPr>
        <p:spPr>
          <a:xfrm>
            <a:off x="716619" y="1230059"/>
            <a:ext cx="5448685" cy="7971413"/>
          </a:xfrm>
          <a:prstGeom prst="rect">
            <a:avLst/>
          </a:prstGeom>
          <a:noFill/>
        </p:spPr>
        <p:txBody>
          <a:bodyPr wrap="square" rtlCol="0">
            <a:spAutoFit/>
          </a:bodyPr>
          <a:lstStyle/>
          <a:p>
            <a:pPr>
              <a:lnSpc>
                <a:spcPct val="200000"/>
              </a:lnSpc>
              <a:buClr>
                <a:srgbClr val="C00000"/>
              </a:buClr>
            </a:pPr>
            <a:r>
              <a:rPr lang="zh-CN" altLang="en-US" sz="1600" b="1" dirty="0" smtClean="0">
                <a:latin typeface="微软雅黑" pitchFamily="34" charset="-122"/>
                <a:ea typeface="微软雅黑" pitchFamily="34" charset="-122"/>
              </a:rPr>
              <a:t>主要价值及竞争力提升</a:t>
            </a:r>
            <a:endParaRPr lang="en-US" altLang="zh-CN" sz="1600" b="1" dirty="0" smtClean="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r>
              <a:rPr lang="zh-CN" altLang="en-US" sz="1600" dirty="0" smtClean="0">
                <a:latin typeface="微软雅黑" pitchFamily="34" charset="-122"/>
                <a:ea typeface="微软雅黑" pitchFamily="34" charset="-122"/>
              </a:rPr>
              <a:t>降低不合格的风险，将生</a:t>
            </a:r>
            <a:endParaRPr lang="en-US" altLang="zh-CN" sz="1600" dirty="0" smtClean="0">
              <a:latin typeface="微软雅黑" pitchFamily="34" charset="-122"/>
              <a:ea typeface="微软雅黑" pitchFamily="34" charset="-122"/>
            </a:endParaRPr>
          </a:p>
          <a:p>
            <a:pPr>
              <a:lnSpc>
                <a:spcPct val="200000"/>
              </a:lnSpc>
              <a:buClr>
                <a:srgbClr val="C00000"/>
              </a:buClr>
            </a:pPr>
            <a:r>
              <a:rPr lang="en-US" altLang="zh-CN" sz="1600" dirty="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产的优良率提高</a:t>
            </a:r>
            <a:r>
              <a:rPr lang="en-US" altLang="zh-CN" sz="1600" dirty="0" smtClean="0">
                <a:latin typeface="微软雅黑" pitchFamily="34" charset="-122"/>
                <a:ea typeface="微软雅黑" pitchFamily="34" charset="-122"/>
              </a:rPr>
              <a:t>10%</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r>
              <a:rPr lang="zh-CN" altLang="en-US" sz="1600" dirty="0" smtClean="0">
                <a:latin typeface="微软雅黑" pitchFamily="34" charset="-122"/>
                <a:ea typeface="微软雅黑" pitchFamily="34" charset="-122"/>
              </a:rPr>
              <a:t>严格控制和优化生产过程，</a:t>
            </a:r>
            <a:endParaRPr lang="en-US" altLang="zh-CN" sz="1600" dirty="0" smtClean="0">
              <a:latin typeface="微软雅黑" pitchFamily="34" charset="-122"/>
              <a:ea typeface="微软雅黑" pitchFamily="34" charset="-122"/>
            </a:endParaRPr>
          </a:p>
          <a:p>
            <a:pPr>
              <a:lnSpc>
                <a:spcPct val="200000"/>
              </a:lnSpc>
              <a:buClr>
                <a:srgbClr val="C00000"/>
              </a:buClr>
            </a:pPr>
            <a:r>
              <a:rPr kumimoji="1" lang="en-US" altLang="zh-CN" sz="1600" dirty="0">
                <a:latin typeface="微软雅黑" pitchFamily="34" charset="-122"/>
                <a:ea typeface="微软雅黑" pitchFamily="34" charset="-122"/>
              </a:rPr>
              <a:t> </a:t>
            </a:r>
            <a:r>
              <a:rPr kumimoji="1" lang="en-US" altLang="zh-CN" sz="1600" dirty="0" smtClean="0">
                <a:latin typeface="微软雅黑" pitchFamily="34" charset="-122"/>
                <a:ea typeface="微软雅黑" pitchFamily="34" charset="-122"/>
              </a:rPr>
              <a:t>   </a:t>
            </a:r>
            <a:r>
              <a:rPr kumimoji="1" lang="zh-CN" altLang="de-DE" sz="1600" dirty="0" smtClean="0">
                <a:latin typeface="微软雅黑" pitchFamily="34" charset="-122"/>
                <a:ea typeface="微软雅黑" pitchFamily="34" charset="-122"/>
              </a:rPr>
              <a:t>对</a:t>
            </a:r>
            <a:r>
              <a:rPr kumimoji="1" lang="zh-CN" altLang="de-DE" sz="1600" dirty="0">
                <a:latin typeface="微软雅黑" pitchFamily="34" charset="-122"/>
                <a:ea typeface="微软雅黑" pitchFamily="34" charset="-122"/>
              </a:rPr>
              <a:t>人工操作进行引导，</a:t>
            </a:r>
            <a:r>
              <a:rPr kumimoji="1" lang="zh-CN" altLang="de-DE" sz="1600" dirty="0" smtClean="0">
                <a:latin typeface="微软雅黑" pitchFamily="34" charset="-122"/>
                <a:ea typeface="微软雅黑" pitchFamily="34" charset="-122"/>
              </a:rPr>
              <a:t>避</a:t>
            </a:r>
            <a:endParaRPr kumimoji="1" lang="en-US" altLang="zh-CN" sz="1600" dirty="0" smtClean="0">
              <a:latin typeface="微软雅黑" pitchFamily="34" charset="-122"/>
              <a:ea typeface="微软雅黑" pitchFamily="34" charset="-122"/>
            </a:endParaRPr>
          </a:p>
          <a:p>
            <a:pPr>
              <a:lnSpc>
                <a:spcPct val="200000"/>
              </a:lnSpc>
              <a:buClr>
                <a:srgbClr val="C00000"/>
              </a:buClr>
            </a:pPr>
            <a:r>
              <a:rPr kumimoji="1" lang="en-US" altLang="zh-CN" sz="1600" dirty="0">
                <a:latin typeface="微软雅黑" pitchFamily="34" charset="-122"/>
                <a:ea typeface="微软雅黑" pitchFamily="34" charset="-122"/>
              </a:rPr>
              <a:t> </a:t>
            </a:r>
            <a:r>
              <a:rPr kumimoji="1" lang="en-US" altLang="zh-CN" sz="1600" dirty="0" smtClean="0">
                <a:latin typeface="微软雅黑" pitchFamily="34" charset="-122"/>
                <a:ea typeface="微软雅黑" pitchFamily="34" charset="-122"/>
              </a:rPr>
              <a:t>   </a:t>
            </a:r>
            <a:r>
              <a:rPr kumimoji="1" lang="zh-CN" altLang="de-DE" sz="1600" dirty="0" smtClean="0">
                <a:latin typeface="微软雅黑" pitchFamily="34" charset="-122"/>
                <a:ea typeface="微软雅黑" pitchFamily="34" charset="-122"/>
              </a:rPr>
              <a:t>免</a:t>
            </a:r>
            <a:r>
              <a:rPr kumimoji="1" lang="zh-CN" altLang="de-DE" sz="1600" dirty="0">
                <a:latin typeface="微软雅黑" pitchFamily="34" charset="-122"/>
                <a:ea typeface="微软雅黑" pitchFamily="34" charset="-122"/>
              </a:rPr>
              <a:t>人为因素造成的</a:t>
            </a:r>
            <a:r>
              <a:rPr kumimoji="1" lang="zh-CN" altLang="de-DE" sz="1600" dirty="0" smtClean="0">
                <a:latin typeface="微软雅黑" pitchFamily="34" charset="-122"/>
                <a:ea typeface="微软雅黑" pitchFamily="34" charset="-122"/>
              </a:rPr>
              <a:t>误差</a:t>
            </a:r>
            <a:r>
              <a:rPr kumimoji="1" lang="zh-CN" altLang="en-US"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减少</a:t>
            </a:r>
            <a:r>
              <a:rPr lang="zh-CN" altLang="en-US" sz="1600" dirty="0">
                <a:latin typeface="微软雅黑" pitchFamily="34" charset="-122"/>
                <a:ea typeface="微软雅黑" pitchFamily="34" charset="-122"/>
              </a:rPr>
              <a:t>质量错误达</a:t>
            </a:r>
            <a:r>
              <a:rPr lang="en-US" altLang="zh-CN" sz="1600" dirty="0">
                <a:latin typeface="微软雅黑" pitchFamily="34" charset="-122"/>
                <a:ea typeface="微软雅黑" pitchFamily="34" charset="-122"/>
              </a:rPr>
              <a:t>50</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，减少因 质量</a:t>
            </a:r>
            <a:r>
              <a:rPr lang="zh-CN" altLang="en-US" sz="1600" dirty="0">
                <a:latin typeface="微软雅黑" pitchFamily="34" charset="-122"/>
                <a:ea typeface="微软雅黑" pitchFamily="34" charset="-122"/>
              </a:rPr>
              <a:t>原因的损失达</a:t>
            </a:r>
            <a:r>
              <a:rPr lang="en-US" altLang="zh-CN" sz="1600" dirty="0">
                <a:latin typeface="微软雅黑" pitchFamily="34" charset="-122"/>
                <a:ea typeface="微软雅黑" pitchFamily="34" charset="-122"/>
              </a:rPr>
              <a:t>80</a:t>
            </a:r>
            <a:r>
              <a:rPr lang="en-US" altLang="zh-CN" sz="1600" dirty="0" smtClean="0">
                <a:latin typeface="微软雅黑" pitchFamily="34" charset="-122"/>
                <a:ea typeface="微软雅黑" pitchFamily="34" charset="-122"/>
              </a:rPr>
              <a:t>%</a:t>
            </a:r>
          </a:p>
          <a:p>
            <a:pPr marL="285750" indent="-285750">
              <a:lnSpc>
                <a:spcPct val="200000"/>
              </a:lnSpc>
              <a:buClr>
                <a:srgbClr val="C00000"/>
              </a:buClr>
              <a:buFont typeface="Wingdings" pitchFamily="2" charset="2"/>
              <a:buChar char="n"/>
            </a:pPr>
            <a:r>
              <a:rPr lang="zh-CN" altLang="en-US" sz="1600" dirty="0">
                <a:latin typeface="微软雅黑" pitchFamily="34" charset="-122"/>
                <a:ea typeface="微软雅黑" pitchFamily="34" charset="-122"/>
              </a:rPr>
              <a:t>通过订单调度</a:t>
            </a:r>
            <a:r>
              <a:rPr lang="zh-CN" altLang="en-US" sz="1600" dirty="0" smtClean="0">
                <a:latin typeface="微软雅黑" pitchFamily="34" charset="-122"/>
                <a:ea typeface="微软雅黑" pitchFamily="34" charset="-122"/>
              </a:rPr>
              <a:t>、</a:t>
            </a:r>
            <a:r>
              <a:rPr lang="zh-CN" altLang="en-US" sz="1600" dirty="0">
                <a:latin typeface="微软雅黑" pitchFamily="34" charset="-122"/>
                <a:ea typeface="微软雅黑" pitchFamily="34" charset="-122"/>
              </a:rPr>
              <a:t>生产</a:t>
            </a:r>
            <a:r>
              <a:rPr lang="zh-CN" altLang="en-US" sz="1600" dirty="0" smtClean="0">
                <a:latin typeface="微软雅黑" pitchFamily="34" charset="-122"/>
                <a:ea typeface="微软雅黑" pitchFamily="34" charset="-122"/>
              </a:rPr>
              <a:t>执行</a:t>
            </a:r>
            <a:r>
              <a:rPr lang="zh-CN" altLang="en-US" sz="1600" dirty="0">
                <a:latin typeface="微软雅黑" pitchFamily="34" charset="-122"/>
                <a:ea typeface="微软雅黑" pitchFamily="34" charset="-122"/>
              </a:rPr>
              <a:t>将工单完成率提高</a:t>
            </a:r>
            <a:r>
              <a:rPr lang="en-US" altLang="zh-CN" sz="1600" dirty="0">
                <a:latin typeface="微软雅黑" pitchFamily="34" charset="-122"/>
                <a:ea typeface="微软雅黑" pitchFamily="34" charset="-122"/>
              </a:rPr>
              <a:t>20%</a:t>
            </a:r>
            <a:r>
              <a:rPr lang="zh-CN" altLang="en-US" sz="1600" dirty="0">
                <a:latin typeface="微软雅黑" pitchFamily="34" charset="-122"/>
                <a:ea typeface="微软雅黑" pitchFamily="34" charset="-122"/>
              </a:rPr>
              <a:t>，缩短产品周期</a:t>
            </a:r>
            <a:r>
              <a:rPr lang="en-US" altLang="zh-CN" sz="1600" dirty="0">
                <a:latin typeface="微软雅黑" pitchFamily="34" charset="-122"/>
                <a:ea typeface="微软雅黑" pitchFamily="34" charset="-122"/>
              </a:rPr>
              <a:t>50</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r>
              <a:rPr lang="zh-CN" altLang="en-US" sz="1600" dirty="0" smtClean="0">
                <a:latin typeface="微软雅黑" pitchFamily="34" charset="-122"/>
                <a:ea typeface="微软雅黑" pitchFamily="34" charset="-122"/>
              </a:rPr>
              <a:t>从生产管理、质量管理和库存管理的各个方面进行控制、整合、优化，将废品率</a:t>
            </a:r>
            <a:r>
              <a:rPr lang="zh-CN" altLang="en-US" sz="1600" dirty="0">
                <a:latin typeface="微软雅黑" pitchFamily="34" charset="-122"/>
                <a:ea typeface="微软雅黑" pitchFamily="34" charset="-122"/>
              </a:rPr>
              <a:t>降低</a:t>
            </a:r>
            <a:r>
              <a:rPr lang="en-US" altLang="zh-CN" sz="1600" dirty="0">
                <a:latin typeface="微软雅黑" pitchFamily="34" charset="-122"/>
                <a:ea typeface="微软雅黑" pitchFamily="34" charset="-122"/>
              </a:rPr>
              <a:t>15</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a:t>
            </a:r>
            <a:r>
              <a:rPr lang="zh-CN" altLang="en-US" sz="1600" dirty="0">
                <a:latin typeface="微软雅黑" pitchFamily="34" charset="-122"/>
                <a:ea typeface="微软雅黑" pitchFamily="34" charset="-122"/>
              </a:rPr>
              <a:t>降低库存积压</a:t>
            </a:r>
            <a:r>
              <a:rPr lang="en-US" altLang="zh-CN" sz="1600" dirty="0">
                <a:latin typeface="微软雅黑" pitchFamily="34" charset="-122"/>
                <a:ea typeface="微软雅黑" pitchFamily="34" charset="-122"/>
              </a:rPr>
              <a:t>10</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a:t>
            </a:r>
            <a:r>
              <a:rPr lang="zh-CN" altLang="en-US" sz="1600" dirty="0">
                <a:latin typeface="微软雅黑" pitchFamily="34" charset="-122"/>
                <a:ea typeface="微软雅黑" pitchFamily="34" charset="-122"/>
              </a:rPr>
              <a:t>提高一次通过率</a:t>
            </a:r>
            <a:r>
              <a:rPr lang="en-US" altLang="zh-CN" sz="1600" dirty="0">
                <a:latin typeface="微软雅黑" pitchFamily="34" charset="-122"/>
                <a:ea typeface="微软雅黑" pitchFamily="34" charset="-122"/>
              </a:rPr>
              <a:t>12</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r>
              <a:rPr lang="zh-CN" altLang="en-US" sz="1600" dirty="0" smtClean="0">
                <a:latin typeface="微软雅黑" pitchFamily="34" charset="-122"/>
                <a:ea typeface="微软雅黑" pitchFamily="34" charset="-122"/>
              </a:rPr>
              <a:t>降低因为质量引起的损害企业形象风险。</a:t>
            </a:r>
            <a:endParaRPr lang="en-US" altLang="zh-CN" sz="1600" dirty="0" smtClean="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r>
              <a:rPr lang="zh-CN" altLang="en-US" sz="1600" dirty="0" smtClean="0">
                <a:latin typeface="微软雅黑" pitchFamily="34" charset="-122"/>
                <a:ea typeface="微软雅黑" pitchFamily="34" charset="-122"/>
              </a:rPr>
              <a:t>能够追踪仓库中原材料、在制品、成品，建立成品、半成品、原材料的谱系关系。</a:t>
            </a:r>
            <a:endParaRPr lang="en-US" altLang="zh-CN" sz="1600" dirty="0" smtClean="0">
              <a:latin typeface="微软雅黑" pitchFamily="34" charset="-122"/>
              <a:ea typeface="微软雅黑" pitchFamily="34" charset="-122"/>
            </a:endParaRPr>
          </a:p>
          <a:p>
            <a:pPr marL="285750" indent="-285750">
              <a:lnSpc>
                <a:spcPct val="200000"/>
              </a:lnSpc>
              <a:buClr>
                <a:srgbClr val="C00000"/>
              </a:buClr>
              <a:buFont typeface="Wingdings" pitchFamily="2" charset="2"/>
              <a:buChar char="n"/>
            </a:pPr>
            <a:endParaRPr lang="en-US" altLang="zh-CN" sz="1600" dirty="0" smtClean="0">
              <a:latin typeface="微软雅黑" pitchFamily="34" charset="-122"/>
              <a:ea typeface="微软雅黑" pitchFamily="34" charset="-122"/>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25"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3</a:t>
            </a:r>
            <a:endParaRPr lang="zh-CN" altLang="en-US" dirty="0">
              <a:latin typeface="+mj-ea"/>
              <a:ea typeface="+mj-ea"/>
            </a:endParaRPr>
          </a:p>
        </p:txBody>
      </p:sp>
      <p:pic>
        <p:nvPicPr>
          <p:cNvPr id="26" name="Picture 3" descr="C:\Documents and Settings\mdittmer\Desktop\iStock_000015499641XSmall.jpg"/>
          <p:cNvPicPr>
            <a:picLocks noChangeAspect="1" noChangeArrowheads="1"/>
          </p:cNvPicPr>
          <p:nvPr/>
        </p:nvPicPr>
        <p:blipFill>
          <a:blip r:embed="rId4"/>
          <a:srcRect/>
          <a:stretch>
            <a:fillRect/>
          </a:stretch>
        </p:blipFill>
        <p:spPr bwMode="auto">
          <a:xfrm>
            <a:off x="3356992" y="1856656"/>
            <a:ext cx="3020773" cy="1584176"/>
          </a:xfrm>
          <a:prstGeom prst="rect">
            <a:avLst/>
          </a:prstGeom>
          <a:ln>
            <a:solidFill>
              <a:schemeClr val="bg1"/>
            </a:solidFill>
          </a:ln>
          <a:effectLst>
            <a:reflection blurRad="6350" stA="59000" endPos="38000" dir="5400000" sy="-100000" algn="bl" rotWithShape="0"/>
            <a:softEdge rad="63500"/>
          </a:effectLst>
        </p:spPr>
      </p:pic>
    </p:spTree>
    <p:extLst>
      <p:ext uri="{BB962C8B-B14F-4D97-AF65-F5344CB8AC3E}">
        <p14:creationId xmlns:p14="http://schemas.microsoft.com/office/powerpoint/2010/main" val="1316730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5</a:t>
            </a:fld>
            <a:endParaRPr lang="en-US" altLang="zh-CN" dirty="0"/>
          </a:p>
        </p:txBody>
      </p:sp>
      <p:sp>
        <p:nvSpPr>
          <p:cNvPr id="7" name="TextBox 6"/>
          <p:cNvSpPr txBox="1"/>
          <p:nvPr/>
        </p:nvSpPr>
        <p:spPr>
          <a:xfrm>
            <a:off x="1085071" y="5745088"/>
            <a:ext cx="2243800" cy="2123658"/>
          </a:xfrm>
          <a:prstGeom prst="rect">
            <a:avLst/>
          </a:prstGeom>
          <a:noFill/>
        </p:spPr>
        <p:txBody>
          <a:bodyPr wrap="square" rtlCol="0">
            <a:spAutoFit/>
          </a:bodyPr>
          <a:lstStyle/>
          <a:p>
            <a:pPr marL="342900" indent="-342900">
              <a:lnSpc>
                <a:spcPct val="200000"/>
              </a:lnSpc>
              <a:buFont typeface="Wingdings" pitchFamily="2" charset="2"/>
              <a:buChar char="Ø"/>
            </a:pPr>
            <a:r>
              <a:rPr lang="zh-CN" altLang="en-US" sz="1600" dirty="0" smtClean="0">
                <a:latin typeface="微软雅黑" pitchFamily="34" charset="-122"/>
                <a:ea typeface="微软雅黑" pitchFamily="34" charset="-122"/>
              </a:rPr>
              <a:t>物料管理信息化</a:t>
            </a:r>
            <a:endParaRPr lang="en-US" altLang="zh-CN" sz="1600" dirty="0" smtClean="0">
              <a:latin typeface="微软雅黑" pitchFamily="34" charset="-122"/>
              <a:ea typeface="微软雅黑" pitchFamily="34" charset="-122"/>
            </a:endParaRPr>
          </a:p>
          <a:p>
            <a:pPr marL="342900" indent="-342900">
              <a:lnSpc>
                <a:spcPct val="200000"/>
              </a:lnSpc>
              <a:buFont typeface="Wingdings" pitchFamily="2" charset="2"/>
              <a:buChar char="Ø"/>
            </a:pPr>
            <a:r>
              <a:rPr lang="zh-CN" altLang="en-US" sz="1600" dirty="0" smtClean="0">
                <a:latin typeface="微软雅黑" pitchFamily="34" charset="-122"/>
                <a:ea typeface="微软雅黑" pitchFamily="34" charset="-122"/>
              </a:rPr>
              <a:t>操作规程信息化</a:t>
            </a:r>
            <a:endParaRPr lang="en-US" altLang="zh-CN" sz="1600" dirty="0" smtClean="0">
              <a:latin typeface="微软雅黑" pitchFamily="34" charset="-122"/>
              <a:ea typeface="微软雅黑" pitchFamily="34" charset="-122"/>
            </a:endParaRPr>
          </a:p>
          <a:p>
            <a:pPr marL="342900" indent="-342900">
              <a:lnSpc>
                <a:spcPct val="200000"/>
              </a:lnSpc>
              <a:buFont typeface="Wingdings" pitchFamily="2" charset="2"/>
              <a:buChar char="Ø"/>
            </a:pPr>
            <a:r>
              <a:rPr lang="zh-CN" altLang="en-US" sz="1600" dirty="0" smtClean="0">
                <a:latin typeface="微软雅黑" pitchFamily="34" charset="-122"/>
                <a:ea typeface="微软雅黑" pitchFamily="34" charset="-122"/>
              </a:rPr>
              <a:t>生产设备信息化</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zh-CN" altLang="en-US" sz="1600" dirty="0">
              <a:latin typeface="微软雅黑" pitchFamily="34" charset="-122"/>
              <a:ea typeface="微软雅黑" pitchFamily="34" charset="-122"/>
            </a:endParaRPr>
          </a:p>
        </p:txBody>
      </p:sp>
      <p:sp>
        <p:nvSpPr>
          <p:cNvPr id="8" name="TextBox 7"/>
          <p:cNvSpPr txBox="1"/>
          <p:nvPr/>
        </p:nvSpPr>
        <p:spPr>
          <a:xfrm>
            <a:off x="3633472" y="5769287"/>
            <a:ext cx="2243800" cy="1569660"/>
          </a:xfrm>
          <a:prstGeom prst="rect">
            <a:avLst/>
          </a:prstGeom>
          <a:noFill/>
        </p:spPr>
        <p:txBody>
          <a:bodyPr wrap="square" rtlCol="0">
            <a:spAutoFit/>
          </a:bodyPr>
          <a:lstStyle/>
          <a:p>
            <a:pPr marL="342900" indent="-342900">
              <a:lnSpc>
                <a:spcPct val="200000"/>
              </a:lnSpc>
              <a:buFont typeface="Wingdings" pitchFamily="2" charset="2"/>
              <a:buChar char="Ø"/>
            </a:pPr>
            <a:r>
              <a:rPr lang="zh-CN" altLang="en-US" sz="1600" dirty="0" smtClean="0">
                <a:latin typeface="微软雅黑" pitchFamily="34" charset="-122"/>
                <a:ea typeface="微软雅黑" pitchFamily="34" charset="-122"/>
              </a:rPr>
              <a:t>环境管理信息化</a:t>
            </a:r>
            <a:endParaRPr lang="en-US" altLang="zh-CN" sz="1600" dirty="0" smtClean="0">
              <a:latin typeface="微软雅黑" pitchFamily="34" charset="-122"/>
              <a:ea typeface="微软雅黑" pitchFamily="34" charset="-122"/>
            </a:endParaRPr>
          </a:p>
          <a:p>
            <a:pPr marL="342900" indent="-342900">
              <a:lnSpc>
                <a:spcPct val="200000"/>
              </a:lnSpc>
              <a:buFont typeface="Wingdings" pitchFamily="2" charset="2"/>
              <a:buChar char="Ø"/>
            </a:pPr>
            <a:r>
              <a:rPr lang="zh-CN" altLang="en-US" sz="1600" dirty="0" smtClean="0">
                <a:latin typeface="微软雅黑" pitchFamily="34" charset="-122"/>
                <a:ea typeface="微软雅黑" pitchFamily="34" charset="-122"/>
              </a:rPr>
              <a:t>人员信息化</a:t>
            </a:r>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zh-CN" altLang="en-US" sz="1600" dirty="0">
              <a:latin typeface="微软雅黑" pitchFamily="34" charset="-122"/>
              <a:ea typeface="微软雅黑" pitchFamily="34" charset="-122"/>
            </a:endParaRPr>
          </a:p>
        </p:txBody>
      </p:sp>
      <p:sp>
        <p:nvSpPr>
          <p:cNvPr id="10" name="剪去单角的矩形 9"/>
          <p:cNvSpPr/>
          <p:nvPr/>
        </p:nvSpPr>
        <p:spPr>
          <a:xfrm rot="10800000">
            <a:off x="692696" y="1348973"/>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2" name="TextBox 11"/>
          <p:cNvSpPr txBox="1"/>
          <p:nvPr/>
        </p:nvSpPr>
        <p:spPr>
          <a:xfrm>
            <a:off x="1097244" y="1204809"/>
            <a:ext cx="3421071" cy="458908"/>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latin typeface="微软雅黑" pitchFamily="34" charset="-122"/>
                <a:ea typeface="微软雅黑" pitchFamily="34" charset="-122"/>
              </a:rPr>
              <a:t>MES</a:t>
            </a:r>
            <a:r>
              <a:rPr lang="zh-CN" altLang="en-US" b="1" dirty="0" smtClean="0">
                <a:latin typeface="微软雅黑" pitchFamily="34" charset="-122"/>
                <a:ea typeface="微软雅黑" pitchFamily="34" charset="-122"/>
              </a:rPr>
              <a:t>系统五大因素</a:t>
            </a:r>
            <a:endParaRPr lang="zh-CN" altLang="en-US" b="1" dirty="0">
              <a:latin typeface="微软雅黑" pitchFamily="34" charset="-122"/>
              <a:ea typeface="微软雅黑" pitchFamily="34" charset="-122"/>
            </a:endParaRPr>
          </a:p>
        </p:txBody>
      </p:sp>
      <p:sp>
        <p:nvSpPr>
          <p:cNvPr id="13" name="TextBox 12"/>
          <p:cNvSpPr txBox="1"/>
          <p:nvPr/>
        </p:nvSpPr>
        <p:spPr>
          <a:xfrm>
            <a:off x="697233" y="1136576"/>
            <a:ext cx="252000" cy="646331"/>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2400" b="1" dirty="0">
                <a:solidFill>
                  <a:schemeClr val="bg1"/>
                </a:solidFill>
                <a:latin typeface="华文行楷" pitchFamily="2" charset="-122"/>
                <a:ea typeface="华文行楷" pitchFamily="2" charset="-122"/>
              </a:rPr>
              <a:t>3</a:t>
            </a:r>
            <a:endParaRPr lang="zh-CN" altLang="en-US" sz="2400" b="1" dirty="0">
              <a:solidFill>
                <a:schemeClr val="bg1"/>
              </a:solidFill>
              <a:latin typeface="华文行楷" pitchFamily="2" charset="-122"/>
              <a:ea typeface="华文行楷" pitchFamily="2"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5" name="页脚占位符 2"/>
          <p:cNvSpPr>
            <a:spLocks noGrp="1"/>
          </p:cNvSpPr>
          <p:nvPr>
            <p:ph type="ftr" sz="quarter" idx="11"/>
          </p:nvPr>
        </p:nvSpPr>
        <p:spPr>
          <a:xfrm>
            <a:off x="3356992" y="9561512"/>
            <a:ext cx="406411" cy="409933"/>
          </a:xfrm>
        </p:spPr>
        <p:txBody>
          <a:bodyPr/>
          <a:lstStyle/>
          <a:p>
            <a:pPr algn="ctr"/>
            <a:r>
              <a:rPr lang="en-US" altLang="zh-CN" dirty="0">
                <a:latin typeface="+mj-ea"/>
                <a:ea typeface="+mj-ea"/>
              </a:rPr>
              <a:t>4</a:t>
            </a:r>
            <a:endParaRPr lang="zh-CN" altLang="en-US" dirty="0">
              <a:latin typeface="+mj-ea"/>
              <a:ea typeface="+mj-ea"/>
            </a:endParaRPr>
          </a:p>
        </p:txBody>
      </p:sp>
      <p:grpSp>
        <p:nvGrpSpPr>
          <p:cNvPr id="16" name="Group 17"/>
          <p:cNvGrpSpPr>
            <a:grpSpLocks/>
          </p:cNvGrpSpPr>
          <p:nvPr/>
        </p:nvGrpSpPr>
        <p:grpSpPr bwMode="auto">
          <a:xfrm>
            <a:off x="1281563" y="8049344"/>
            <a:ext cx="4523701" cy="951101"/>
            <a:chOff x="543" y="1674"/>
            <a:chExt cx="2210" cy="537"/>
          </a:xfrm>
        </p:grpSpPr>
        <p:pic>
          <p:nvPicPr>
            <p:cNvPr id="17" name="Picture 4" descr="s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 y="1674"/>
              <a:ext cx="526" cy="5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g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 y="1692"/>
              <a:ext cx="526" cy="5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m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4" y="1692"/>
              <a:ext cx="519" cy="5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stopwat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 y="1685"/>
              <a:ext cx="514" cy="50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椭圆 22"/>
          <p:cNvSpPr/>
          <p:nvPr/>
        </p:nvSpPr>
        <p:spPr>
          <a:xfrm rot="5400000">
            <a:off x="1556792" y="3181699"/>
            <a:ext cx="896888" cy="900380"/>
          </a:xfrm>
          <a:prstGeom prst="ellipse">
            <a:avLst/>
          </a:prstGeom>
          <a:solidFill>
            <a:srgbClr val="C4BD82"/>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zh-CN" altLang="en-US" sz="3200" b="1" dirty="0" smtClean="0">
                <a:solidFill>
                  <a:srgbClr val="C00000"/>
                </a:solidFill>
              </a:rPr>
              <a:t>人</a:t>
            </a:r>
            <a:endParaRPr lang="zh-CN" altLang="en-US" sz="3200" b="1" dirty="0">
              <a:solidFill>
                <a:srgbClr val="C00000"/>
              </a:solidFill>
            </a:endParaRPr>
          </a:p>
        </p:txBody>
      </p:sp>
      <p:sp>
        <p:nvSpPr>
          <p:cNvPr id="24" name="椭圆 23"/>
          <p:cNvSpPr/>
          <p:nvPr/>
        </p:nvSpPr>
        <p:spPr>
          <a:xfrm rot="5400000">
            <a:off x="2028056" y="4558422"/>
            <a:ext cx="896888" cy="900380"/>
          </a:xfrm>
          <a:prstGeom prst="ellipse">
            <a:avLst/>
          </a:prstGeom>
          <a:solidFill>
            <a:srgbClr val="C4BD82"/>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zh-CN" altLang="en-US" sz="3200" b="1" dirty="0" smtClean="0">
                <a:solidFill>
                  <a:srgbClr val="C00000"/>
                </a:solidFill>
              </a:rPr>
              <a:t>环</a:t>
            </a:r>
            <a:endParaRPr lang="zh-CN" altLang="en-US" sz="3200" b="1" dirty="0">
              <a:solidFill>
                <a:srgbClr val="C00000"/>
              </a:solidFill>
            </a:endParaRPr>
          </a:p>
        </p:txBody>
      </p:sp>
      <p:sp>
        <p:nvSpPr>
          <p:cNvPr id="2" name="五角星 1"/>
          <p:cNvSpPr/>
          <p:nvPr/>
        </p:nvSpPr>
        <p:spPr>
          <a:xfrm>
            <a:off x="2577145" y="3156884"/>
            <a:ext cx="1503452" cy="1437822"/>
          </a:xfrm>
          <a:prstGeom prst="star5">
            <a:avLst/>
          </a:prstGeom>
          <a:solidFill>
            <a:schemeClr val="bg1">
              <a:alpha val="76000"/>
            </a:schemeClr>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4" name="直接连接符 3"/>
          <p:cNvCxnSpPr>
            <a:stCxn id="2" idx="1"/>
            <a:endCxn id="2" idx="4"/>
          </p:cNvCxnSpPr>
          <p:nvPr/>
        </p:nvCxnSpPr>
        <p:spPr>
          <a:xfrm>
            <a:off x="2577147" y="3706082"/>
            <a:ext cx="1503448" cy="0"/>
          </a:xfrm>
          <a:prstGeom prst="line">
            <a:avLst/>
          </a:prstGeom>
          <a:ln w="15875">
            <a:solidFill>
              <a:schemeClr val="accent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 idx="0"/>
          </p:cNvCxnSpPr>
          <p:nvPr/>
        </p:nvCxnSpPr>
        <p:spPr>
          <a:xfrm flipH="1">
            <a:off x="2865177" y="3156884"/>
            <a:ext cx="463694" cy="1437822"/>
          </a:xfrm>
          <a:prstGeom prst="line">
            <a:avLst/>
          </a:prstGeom>
          <a:ln w="15875">
            <a:solidFill>
              <a:schemeClr val="accent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 idx="0"/>
            <a:endCxn id="2" idx="3"/>
          </p:cNvCxnSpPr>
          <p:nvPr/>
        </p:nvCxnSpPr>
        <p:spPr>
          <a:xfrm>
            <a:off x="3328871" y="3156884"/>
            <a:ext cx="464591" cy="1437818"/>
          </a:xfrm>
          <a:prstGeom prst="line">
            <a:avLst/>
          </a:prstGeom>
          <a:ln w="15875">
            <a:solidFill>
              <a:schemeClr val="accent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2" idx="1"/>
            <a:endCxn id="2" idx="3"/>
          </p:cNvCxnSpPr>
          <p:nvPr/>
        </p:nvCxnSpPr>
        <p:spPr>
          <a:xfrm>
            <a:off x="2577147" y="3706082"/>
            <a:ext cx="1216315" cy="888620"/>
          </a:xfrm>
          <a:prstGeom prst="line">
            <a:avLst/>
          </a:prstGeom>
          <a:ln w="15875">
            <a:solidFill>
              <a:schemeClr val="accent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2" idx="2"/>
            <a:endCxn id="2" idx="4"/>
          </p:cNvCxnSpPr>
          <p:nvPr/>
        </p:nvCxnSpPr>
        <p:spPr>
          <a:xfrm flipV="1">
            <a:off x="2864280" y="3706082"/>
            <a:ext cx="1216315" cy="888620"/>
          </a:xfrm>
          <a:prstGeom prst="line">
            <a:avLst/>
          </a:prstGeom>
          <a:ln w="15875">
            <a:solidFill>
              <a:schemeClr val="accent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021893" y="3774749"/>
            <a:ext cx="1368152" cy="338554"/>
          </a:xfrm>
          <a:prstGeom prst="rect">
            <a:avLst/>
          </a:prstGeom>
          <a:noFill/>
        </p:spPr>
        <p:txBody>
          <a:bodyPr wrap="square" rtlCol="0">
            <a:spAutoFit/>
          </a:bodyPr>
          <a:lstStyle/>
          <a:p>
            <a:r>
              <a:rPr lang="en-US" altLang="zh-CN" sz="1600" b="1" dirty="0" smtClean="0">
                <a:solidFill>
                  <a:srgbClr val="C00000"/>
                </a:solidFill>
              </a:rPr>
              <a:t>GMP</a:t>
            </a:r>
            <a:endParaRPr lang="zh-CN" altLang="en-US" sz="1600" b="1" dirty="0">
              <a:solidFill>
                <a:srgbClr val="C00000"/>
              </a:solidFill>
            </a:endParaRPr>
          </a:p>
        </p:txBody>
      </p:sp>
      <p:sp>
        <p:nvSpPr>
          <p:cNvPr id="58" name="椭圆 57"/>
          <p:cNvSpPr/>
          <p:nvPr/>
        </p:nvSpPr>
        <p:spPr>
          <a:xfrm rot="5400000">
            <a:off x="2852936" y="2146434"/>
            <a:ext cx="896888" cy="900380"/>
          </a:xfrm>
          <a:prstGeom prst="ellipse">
            <a:avLst/>
          </a:prstGeom>
          <a:solidFill>
            <a:srgbClr val="C4BD82"/>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zh-CN" altLang="en-US" sz="3200" b="1" dirty="0" smtClean="0">
                <a:solidFill>
                  <a:srgbClr val="C00000"/>
                </a:solidFill>
              </a:rPr>
              <a:t>机</a:t>
            </a:r>
            <a:endParaRPr lang="zh-CN" altLang="en-US" sz="3200" b="1" dirty="0">
              <a:solidFill>
                <a:srgbClr val="C00000"/>
              </a:solidFill>
            </a:endParaRPr>
          </a:p>
        </p:txBody>
      </p:sp>
      <p:sp>
        <p:nvSpPr>
          <p:cNvPr id="59" name="椭圆 58"/>
          <p:cNvSpPr/>
          <p:nvPr/>
        </p:nvSpPr>
        <p:spPr>
          <a:xfrm rot="5400000">
            <a:off x="4190073" y="3250012"/>
            <a:ext cx="896888" cy="900380"/>
          </a:xfrm>
          <a:prstGeom prst="ellipse">
            <a:avLst/>
          </a:prstGeom>
          <a:solidFill>
            <a:srgbClr val="C4BD82"/>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zh-CN" altLang="en-US" sz="3200" b="1" dirty="0" smtClean="0">
                <a:solidFill>
                  <a:srgbClr val="C00000"/>
                </a:solidFill>
              </a:rPr>
              <a:t>物</a:t>
            </a:r>
            <a:endParaRPr lang="zh-CN" altLang="en-US" sz="3200" b="1" dirty="0">
              <a:solidFill>
                <a:srgbClr val="C00000"/>
              </a:solidFill>
            </a:endParaRPr>
          </a:p>
        </p:txBody>
      </p:sp>
      <p:sp>
        <p:nvSpPr>
          <p:cNvPr id="60" name="椭圆 59"/>
          <p:cNvSpPr/>
          <p:nvPr/>
        </p:nvSpPr>
        <p:spPr>
          <a:xfrm rot="5400000">
            <a:off x="3753551" y="4538301"/>
            <a:ext cx="896888" cy="900380"/>
          </a:xfrm>
          <a:prstGeom prst="ellipse">
            <a:avLst/>
          </a:prstGeom>
          <a:solidFill>
            <a:srgbClr val="C4BD82"/>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zh-CN" altLang="en-US" sz="3200" b="1" dirty="0" smtClean="0">
                <a:solidFill>
                  <a:srgbClr val="C00000"/>
                </a:solidFill>
              </a:rPr>
              <a:t>法</a:t>
            </a:r>
            <a:endParaRPr lang="zh-CN" altLang="en-US" sz="3200" b="1" dirty="0">
              <a:solidFill>
                <a:srgbClr val="C00000"/>
              </a:solidFill>
            </a:endParaRPr>
          </a:p>
        </p:txBody>
      </p:sp>
      <p:sp>
        <p:nvSpPr>
          <p:cNvPr id="61" name="上箭头 60"/>
          <p:cNvSpPr/>
          <p:nvPr/>
        </p:nvSpPr>
        <p:spPr>
          <a:xfrm rot="2819386">
            <a:off x="2499746" y="2953306"/>
            <a:ext cx="371466" cy="308439"/>
          </a:xfrm>
          <a:prstGeom prst="upArrow">
            <a:avLst/>
          </a:prstGeom>
          <a:solidFill>
            <a:schemeClr val="accent3">
              <a:lumMod val="50000"/>
              <a:alpha val="76000"/>
            </a:schemeClr>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3" name="上箭头 62"/>
          <p:cNvSpPr/>
          <p:nvPr/>
        </p:nvSpPr>
        <p:spPr>
          <a:xfrm rot="20091805">
            <a:off x="2004120" y="4191878"/>
            <a:ext cx="394882" cy="256465"/>
          </a:xfrm>
          <a:prstGeom prst="upArrow">
            <a:avLst/>
          </a:prstGeom>
          <a:solidFill>
            <a:schemeClr val="accent3">
              <a:lumMod val="50000"/>
              <a:alpha val="76000"/>
            </a:schemeClr>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4" name="上箭头 63"/>
          <p:cNvSpPr/>
          <p:nvPr/>
        </p:nvSpPr>
        <p:spPr>
          <a:xfrm rot="7414325">
            <a:off x="3807624" y="2973699"/>
            <a:ext cx="394882" cy="256465"/>
          </a:xfrm>
          <a:prstGeom prst="upArrow">
            <a:avLst/>
          </a:prstGeom>
          <a:solidFill>
            <a:schemeClr val="accent3">
              <a:lumMod val="50000"/>
              <a:alpha val="76000"/>
            </a:schemeClr>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5" name="上箭头 64"/>
          <p:cNvSpPr/>
          <p:nvPr/>
        </p:nvSpPr>
        <p:spPr>
          <a:xfrm rot="11984812">
            <a:off x="4301986" y="4244534"/>
            <a:ext cx="394882" cy="256465"/>
          </a:xfrm>
          <a:prstGeom prst="upArrow">
            <a:avLst/>
          </a:prstGeom>
          <a:solidFill>
            <a:schemeClr val="accent3">
              <a:lumMod val="50000"/>
              <a:alpha val="76000"/>
            </a:schemeClr>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6" name="上箭头 65"/>
          <p:cNvSpPr/>
          <p:nvPr/>
        </p:nvSpPr>
        <p:spPr>
          <a:xfrm rot="16200000">
            <a:off x="3137894" y="5035829"/>
            <a:ext cx="394882" cy="256465"/>
          </a:xfrm>
          <a:prstGeom prst="upArrow">
            <a:avLst/>
          </a:prstGeom>
          <a:solidFill>
            <a:schemeClr val="accent3">
              <a:lumMod val="50000"/>
              <a:alpha val="76000"/>
            </a:schemeClr>
          </a:solidFill>
          <a:ln>
            <a:solidFill>
              <a:schemeClr val="bg1">
                <a:alpha val="24000"/>
              </a:schemeClr>
            </a:solidFill>
          </a:ln>
          <a:effectLst/>
          <a:scene3d>
            <a:camera prst="orthographicFront">
              <a:rot lat="0" lon="21299999" rev="0"/>
            </a:camera>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4072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582934"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6</a:t>
            </a:fld>
            <a:endParaRPr lang="en-US" altLang="zh-CN" dirty="0"/>
          </a:p>
        </p:txBody>
      </p:sp>
      <p:graphicFrame>
        <p:nvGraphicFramePr>
          <p:cNvPr id="7" name="对象 6"/>
          <p:cNvGraphicFramePr>
            <a:graphicFrameLocks noChangeAspect="1"/>
          </p:cNvGraphicFramePr>
          <p:nvPr>
            <p:extLst>
              <p:ext uri="{D42A27DB-BD31-4B8C-83A1-F6EECF244321}">
                <p14:modId xmlns:p14="http://schemas.microsoft.com/office/powerpoint/2010/main" val="2547599103"/>
              </p:ext>
            </p:extLst>
          </p:nvPr>
        </p:nvGraphicFramePr>
        <p:xfrm>
          <a:off x="674216" y="1856656"/>
          <a:ext cx="5635104" cy="3380957"/>
        </p:xfrm>
        <a:graphic>
          <a:graphicData uri="http://schemas.openxmlformats.org/presentationml/2006/ole">
            <mc:AlternateContent xmlns:mc="http://schemas.openxmlformats.org/markup-compatibility/2006">
              <mc:Choice xmlns:v="urn:schemas-microsoft-com:vml" Requires="v">
                <p:oleObj spid="_x0000_s4209" name="Bitmap Image" r:id="rId4" imgW="6058746" imgH="3905795" progId="PBrush">
                  <p:embed/>
                </p:oleObj>
              </mc:Choice>
              <mc:Fallback>
                <p:oleObj name="Bitmap Image" r:id="rId4" imgW="6058746" imgH="3905795" progId="PBrush">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216" y="1856656"/>
                        <a:ext cx="5635104" cy="3380957"/>
                      </a:xfrm>
                      <a:prstGeom prst="rect">
                        <a:avLst/>
                      </a:prstGeom>
                      <a:noFill/>
                      <a:ln>
                        <a:noFill/>
                      </a:ln>
                      <a:effectLst/>
                    </p:spPr>
                  </p:pic>
                </p:oleObj>
              </mc:Fallback>
            </mc:AlternateContent>
          </a:graphicData>
        </a:graphic>
      </p:graphicFrame>
      <p:sp>
        <p:nvSpPr>
          <p:cNvPr id="14" name="剪去单角的矩形 13"/>
          <p:cNvSpPr/>
          <p:nvPr/>
        </p:nvSpPr>
        <p:spPr>
          <a:xfrm rot="10800000">
            <a:off x="683501" y="1276965"/>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6" name="TextBox 15"/>
          <p:cNvSpPr txBox="1"/>
          <p:nvPr/>
        </p:nvSpPr>
        <p:spPr>
          <a:xfrm>
            <a:off x="1088049" y="1132801"/>
            <a:ext cx="3421071" cy="507831"/>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latin typeface="微软雅黑" pitchFamily="34" charset="-122"/>
                <a:ea typeface="微软雅黑" pitchFamily="34" charset="-122"/>
              </a:rPr>
              <a:t>MES</a:t>
            </a:r>
            <a:r>
              <a:rPr lang="zh-CN" altLang="en-US" b="1" dirty="0" smtClean="0">
                <a:latin typeface="微软雅黑" pitchFamily="34" charset="-122"/>
                <a:ea typeface="微软雅黑" pitchFamily="34" charset="-122"/>
              </a:rPr>
              <a:t>系统的功能蓝图规划</a:t>
            </a:r>
            <a:endParaRPr lang="zh-CN" altLang="en-US" b="1" dirty="0">
              <a:latin typeface="微软雅黑" pitchFamily="34" charset="-122"/>
              <a:ea typeface="微软雅黑" pitchFamily="34" charset="-122"/>
            </a:endParaRPr>
          </a:p>
        </p:txBody>
      </p:sp>
      <p:sp>
        <p:nvSpPr>
          <p:cNvPr id="17" name="TextBox 16"/>
          <p:cNvSpPr txBox="1"/>
          <p:nvPr/>
        </p:nvSpPr>
        <p:spPr>
          <a:xfrm>
            <a:off x="692696" y="1064568"/>
            <a:ext cx="252000" cy="646331"/>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2400" b="1" dirty="0" smtClean="0">
                <a:solidFill>
                  <a:schemeClr val="bg1"/>
                </a:solidFill>
                <a:latin typeface="华文行楷" pitchFamily="2" charset="-122"/>
                <a:ea typeface="华文行楷" pitchFamily="2" charset="-122"/>
              </a:rPr>
              <a:t>4</a:t>
            </a:r>
            <a:endParaRPr lang="zh-CN" altLang="en-US" sz="2400" b="1" dirty="0">
              <a:solidFill>
                <a:schemeClr val="bg1"/>
              </a:solidFill>
              <a:latin typeface="华文行楷" pitchFamily="2" charset="-122"/>
              <a:ea typeface="华文行楷" pitchFamily="2" charset="-122"/>
            </a:endParaRPr>
          </a:p>
        </p:txBody>
      </p:sp>
      <p:pic>
        <p:nvPicPr>
          <p:cNvPr id="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274666" y="1856655"/>
            <a:ext cx="34654"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21"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5</a:t>
            </a:r>
            <a:endParaRPr lang="zh-CN" altLang="en-US" dirty="0">
              <a:latin typeface="+mj-ea"/>
              <a:ea typeface="+mj-ea"/>
            </a:endParaRPr>
          </a:p>
        </p:txBody>
      </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641" y="5264946"/>
            <a:ext cx="5707679" cy="39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7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512" y="2000672"/>
            <a:ext cx="1085381"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773" y="1928664"/>
            <a:ext cx="1305075" cy="1154162"/>
          </a:xfrm>
          <a:prstGeom prst="rect">
            <a:avLst/>
          </a:prstGeom>
          <a:noFill/>
        </p:spPr>
        <p:txBody>
          <a:bodyPr wrap="square" rtlCol="0">
            <a:spAutoFit/>
          </a:bodyPr>
          <a:lstStyle/>
          <a:p>
            <a:r>
              <a:rPr lang="zh-CN" altLang="en-US" sz="900" b="1" dirty="0" smtClean="0">
                <a:solidFill>
                  <a:schemeClr val="bg1"/>
                </a:solidFill>
                <a:latin typeface="+mj-ea"/>
                <a:ea typeface="+mj-ea"/>
              </a:rPr>
              <a:t>生产管理</a:t>
            </a:r>
            <a:endParaRPr lang="en-US" altLang="zh-CN" sz="900" b="1"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基础数据</a:t>
            </a:r>
            <a:r>
              <a:rPr lang="zh-CN" altLang="en-US" sz="900" dirty="0" smtClean="0">
                <a:solidFill>
                  <a:schemeClr val="bg1"/>
                </a:solidFill>
                <a:latin typeface="+mj-ea"/>
              </a:rPr>
              <a:t>管理</a:t>
            </a:r>
            <a:endParaRPr lang="en-US" altLang="zh-CN" sz="900" dirty="0" smtClean="0">
              <a:solidFill>
                <a:schemeClr val="bg1"/>
              </a:solidFill>
              <a:latin typeface="+mj-ea"/>
            </a:endParaRPr>
          </a:p>
          <a:p>
            <a:pPr marL="171450" indent="-171450">
              <a:buFont typeface="Wingdings" pitchFamily="2" charset="2"/>
              <a:buChar char="l"/>
            </a:pPr>
            <a:r>
              <a:rPr lang="zh-CN" altLang="en-US" sz="900" dirty="0">
                <a:solidFill>
                  <a:schemeClr val="bg1"/>
                </a:solidFill>
                <a:latin typeface="+mj-ea"/>
              </a:rPr>
              <a:t>配方管理</a:t>
            </a:r>
            <a:endParaRPr lang="en-US" altLang="zh-CN" sz="900" dirty="0">
              <a:solidFill>
                <a:schemeClr val="bg1"/>
              </a:solidFill>
              <a:latin typeface="+mj-ea"/>
            </a:endParaRPr>
          </a:p>
          <a:p>
            <a:pPr marL="171450" indent="-171450">
              <a:buFont typeface="Wingdings" pitchFamily="2" charset="2"/>
              <a:buChar char="l"/>
            </a:pPr>
            <a:r>
              <a:rPr lang="zh-CN" altLang="en-US" sz="900" dirty="0" smtClean="0">
                <a:solidFill>
                  <a:schemeClr val="bg1"/>
                </a:solidFill>
                <a:latin typeface="+mj-ea"/>
                <a:ea typeface="+mj-ea"/>
              </a:rPr>
              <a:t>工单管理</a:t>
            </a:r>
            <a:endParaRPr lang="en-US" altLang="zh-CN" sz="900" dirty="0" smtClean="0">
              <a:solidFill>
                <a:schemeClr val="bg1"/>
              </a:solidFill>
              <a:latin typeface="+mj-ea"/>
              <a:ea typeface="+mj-ea"/>
            </a:endParaRPr>
          </a:p>
          <a:p>
            <a:pPr marL="171450" indent="-171450">
              <a:buFont typeface="Wingdings" pitchFamily="2" charset="2"/>
              <a:buChar char="l"/>
            </a:pPr>
            <a:endParaRPr lang="en-US" altLang="zh-CN" sz="900" b="1" dirty="0" smtClean="0">
              <a:solidFill>
                <a:schemeClr val="bg1"/>
              </a:solidFill>
              <a:latin typeface="+mj-ea"/>
              <a:ea typeface="+mj-ea"/>
            </a:endParaRPr>
          </a:p>
          <a:p>
            <a:endParaRPr lang="zh-CN" altLang="en-US" sz="2400" dirty="0">
              <a:latin typeface="+mj-ea"/>
              <a:ea typeface="+mj-ea"/>
            </a:endParaRPr>
          </a:p>
        </p:txBody>
      </p:sp>
      <p:pic>
        <p:nvPicPr>
          <p:cNvPr id="23"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3016" y="3505220"/>
            <a:ext cx="720080" cy="28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0619" y="1921044"/>
            <a:ext cx="1023993" cy="32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257201" y="1875706"/>
            <a:ext cx="1522314" cy="1015663"/>
          </a:xfrm>
          <a:prstGeom prst="rect">
            <a:avLst/>
          </a:prstGeom>
          <a:noFill/>
        </p:spPr>
        <p:txBody>
          <a:bodyPr wrap="square" rtlCol="0">
            <a:spAutoFit/>
          </a:bodyPr>
          <a:lstStyle/>
          <a:p>
            <a:r>
              <a:rPr lang="zh-CN" altLang="en-US" sz="900" b="1" dirty="0" smtClean="0">
                <a:solidFill>
                  <a:schemeClr val="bg1"/>
                </a:solidFill>
                <a:latin typeface="+mj-ea"/>
                <a:ea typeface="+mj-ea"/>
              </a:rPr>
              <a:t>制造业务智能</a:t>
            </a:r>
            <a:endParaRPr lang="en-US" altLang="zh-CN" sz="900" b="1"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rPr>
              <a:t>将数据转化为信息</a:t>
            </a:r>
            <a:endParaRPr lang="en-US" altLang="zh-CN" sz="900" dirty="0" smtClean="0">
              <a:solidFill>
                <a:schemeClr val="bg1"/>
              </a:solidFill>
              <a:latin typeface="+mj-ea"/>
            </a:endParaRPr>
          </a:p>
          <a:p>
            <a:pPr marL="171450" indent="-171450">
              <a:buFont typeface="Wingdings" pitchFamily="2" charset="2"/>
              <a:buChar char="l"/>
            </a:pPr>
            <a:r>
              <a:rPr lang="zh-CN" altLang="en-US" sz="900" dirty="0" smtClean="0">
                <a:solidFill>
                  <a:schemeClr val="bg1"/>
                </a:solidFill>
                <a:latin typeface="+mj-ea"/>
                <a:ea typeface="+mj-ea"/>
              </a:rPr>
              <a:t>提高车间生产可视性</a:t>
            </a:r>
            <a:endParaRPr lang="en-US" altLang="zh-CN" sz="900" dirty="0" smtClean="0">
              <a:solidFill>
                <a:schemeClr val="bg1"/>
              </a:solidFill>
              <a:latin typeface="+mj-ea"/>
              <a:ea typeface="+mj-ea"/>
            </a:endParaRPr>
          </a:p>
          <a:p>
            <a:pPr marL="171450" indent="-171450">
              <a:buFont typeface="Wingdings" pitchFamily="2" charset="2"/>
              <a:buChar char="l"/>
            </a:pPr>
            <a:endParaRPr lang="en-US" altLang="zh-CN" sz="900" b="1" dirty="0" smtClean="0">
              <a:solidFill>
                <a:schemeClr val="bg1"/>
              </a:solidFill>
              <a:latin typeface="+mj-ea"/>
              <a:ea typeface="+mj-ea"/>
            </a:endParaRPr>
          </a:p>
          <a:p>
            <a:endParaRPr lang="zh-CN" altLang="en-US" sz="2400" dirty="0">
              <a:latin typeface="+mj-ea"/>
              <a:ea typeface="+mj-ea"/>
            </a:endParaRPr>
          </a:p>
        </p:txBody>
      </p:sp>
      <p:sp>
        <p:nvSpPr>
          <p:cNvPr id="27" name="TextBox 26"/>
          <p:cNvSpPr txBox="1"/>
          <p:nvPr/>
        </p:nvSpPr>
        <p:spPr>
          <a:xfrm>
            <a:off x="3501008" y="3427765"/>
            <a:ext cx="1321202" cy="877163"/>
          </a:xfrm>
          <a:prstGeom prst="rect">
            <a:avLst/>
          </a:prstGeom>
          <a:noFill/>
        </p:spPr>
        <p:txBody>
          <a:bodyPr wrap="square" rtlCol="0">
            <a:spAutoFit/>
          </a:bodyPr>
          <a:lstStyle/>
          <a:p>
            <a:r>
              <a:rPr lang="zh-CN" altLang="en-US" sz="900" b="1" dirty="0" smtClean="0">
                <a:solidFill>
                  <a:schemeClr val="bg1"/>
                </a:solidFill>
                <a:latin typeface="+mj-ea"/>
                <a:ea typeface="+mj-ea"/>
              </a:rPr>
              <a:t>能源优化</a:t>
            </a:r>
            <a:endParaRPr lang="en-US" altLang="zh-CN" sz="900" b="1"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能源消耗监控</a:t>
            </a:r>
            <a:endParaRPr lang="en-US" altLang="zh-CN" sz="900" dirty="0" smtClean="0">
              <a:solidFill>
                <a:schemeClr val="bg1"/>
              </a:solidFill>
              <a:latin typeface="+mj-ea"/>
              <a:ea typeface="+mj-ea"/>
            </a:endParaRPr>
          </a:p>
          <a:p>
            <a:pPr marL="171450" indent="-171450">
              <a:buFont typeface="Wingdings" pitchFamily="2" charset="2"/>
              <a:buChar char="l"/>
            </a:pPr>
            <a:r>
              <a:rPr lang="zh-CN" altLang="en-US" sz="900" dirty="0">
                <a:solidFill>
                  <a:schemeClr val="bg1"/>
                </a:solidFill>
                <a:latin typeface="+mj-ea"/>
                <a:ea typeface="+mj-ea"/>
              </a:rPr>
              <a:t>报表</a:t>
            </a:r>
            <a:endParaRPr lang="en-US" altLang="zh-CN" sz="900" dirty="0" smtClean="0">
              <a:solidFill>
                <a:schemeClr val="bg1"/>
              </a:solidFill>
              <a:latin typeface="+mj-ea"/>
              <a:ea typeface="+mj-ea"/>
            </a:endParaRPr>
          </a:p>
          <a:p>
            <a:endParaRPr lang="zh-CN" altLang="en-US" sz="2400" dirty="0">
              <a:latin typeface="+mj-ea"/>
              <a:ea typeface="+mj-ea"/>
            </a:endParaRPr>
          </a:p>
        </p:txBody>
      </p:sp>
      <p:pic>
        <p:nvPicPr>
          <p:cNvPr id="28"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0796" y="1894756"/>
            <a:ext cx="1071430" cy="48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991432" y="1813223"/>
            <a:ext cx="1605920" cy="1015663"/>
          </a:xfrm>
          <a:prstGeom prst="rect">
            <a:avLst/>
          </a:prstGeom>
          <a:noFill/>
        </p:spPr>
        <p:txBody>
          <a:bodyPr wrap="square" rtlCol="0">
            <a:spAutoFit/>
          </a:bodyPr>
          <a:lstStyle/>
          <a:p>
            <a:r>
              <a:rPr lang="zh-CN" altLang="en-US" sz="900" b="1" dirty="0" smtClean="0">
                <a:solidFill>
                  <a:schemeClr val="bg1"/>
                </a:solidFill>
                <a:latin typeface="+mj-ea"/>
                <a:ea typeface="+mj-ea"/>
              </a:rPr>
              <a:t>生产绩效</a:t>
            </a:r>
            <a:endParaRPr lang="en-US" altLang="zh-CN" sz="900" b="1"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总体设备绩效</a:t>
            </a:r>
            <a:endParaRPr lang="en-US" altLang="zh-CN" sz="900"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关键绩效指标</a:t>
            </a:r>
            <a:endParaRPr lang="en-US" altLang="zh-CN" sz="900"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仪表盘</a:t>
            </a:r>
            <a:endParaRPr lang="en-US" altLang="zh-CN" sz="900" dirty="0" smtClean="0">
              <a:solidFill>
                <a:schemeClr val="bg1"/>
              </a:solidFill>
              <a:latin typeface="+mj-ea"/>
              <a:ea typeface="+mj-ea"/>
            </a:endParaRPr>
          </a:p>
          <a:p>
            <a:endParaRPr lang="zh-CN" altLang="en-US" sz="2400" dirty="0">
              <a:latin typeface="+mj-ea"/>
              <a:ea typeface="+mj-ea"/>
            </a:endParaRPr>
          </a:p>
        </p:txBody>
      </p:sp>
      <p:pic>
        <p:nvPicPr>
          <p:cNvPr id="30"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3176" y="2959636"/>
            <a:ext cx="1011426" cy="48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988118" y="2908201"/>
            <a:ext cx="1321202" cy="1015663"/>
          </a:xfrm>
          <a:prstGeom prst="rect">
            <a:avLst/>
          </a:prstGeom>
          <a:noFill/>
        </p:spPr>
        <p:txBody>
          <a:bodyPr wrap="square" rtlCol="0">
            <a:spAutoFit/>
          </a:bodyPr>
          <a:lstStyle/>
          <a:p>
            <a:r>
              <a:rPr lang="zh-CN" altLang="en-US" sz="900" b="1" dirty="0" smtClean="0">
                <a:solidFill>
                  <a:schemeClr val="bg1"/>
                </a:solidFill>
                <a:latin typeface="+mj-ea"/>
                <a:ea typeface="+mj-ea"/>
              </a:rPr>
              <a:t>生产、质量跟踪</a:t>
            </a:r>
            <a:endParaRPr lang="en-US" altLang="zh-CN" sz="900" b="1"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物料跟踪</a:t>
            </a:r>
            <a:endParaRPr lang="en-US" altLang="zh-CN" sz="900"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设备跟踪</a:t>
            </a:r>
            <a:endParaRPr lang="en-US" altLang="zh-CN" sz="900"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人员跟踪</a:t>
            </a:r>
            <a:endParaRPr lang="en-US" altLang="zh-CN" sz="900" dirty="0" smtClean="0">
              <a:solidFill>
                <a:schemeClr val="bg1"/>
              </a:solidFill>
              <a:latin typeface="+mj-ea"/>
              <a:ea typeface="+mj-ea"/>
            </a:endParaRPr>
          </a:p>
          <a:p>
            <a:endParaRPr lang="zh-CN" altLang="en-US" sz="2400" dirty="0">
              <a:latin typeface="+mj-ea"/>
              <a:ea typeface="+mj-ea"/>
            </a:endParaRPr>
          </a:p>
        </p:txBody>
      </p:sp>
      <p:pic>
        <p:nvPicPr>
          <p:cNvPr id="34"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511" y="3008784"/>
            <a:ext cx="1085381"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739646" y="2929225"/>
            <a:ext cx="1321202" cy="1015663"/>
          </a:xfrm>
          <a:prstGeom prst="rect">
            <a:avLst/>
          </a:prstGeom>
          <a:noFill/>
        </p:spPr>
        <p:txBody>
          <a:bodyPr wrap="square" rtlCol="0">
            <a:spAutoFit/>
          </a:bodyPr>
          <a:lstStyle/>
          <a:p>
            <a:r>
              <a:rPr lang="zh-CN" altLang="en-US" sz="900" b="1" dirty="0" smtClean="0">
                <a:solidFill>
                  <a:schemeClr val="bg1"/>
                </a:solidFill>
                <a:latin typeface="+mj-ea"/>
                <a:ea typeface="+mj-ea"/>
              </a:rPr>
              <a:t>生产执行</a:t>
            </a:r>
            <a:endParaRPr lang="en-US" altLang="zh-CN" sz="900" b="1"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工单执行</a:t>
            </a:r>
            <a:endParaRPr lang="en-US" altLang="zh-CN" sz="900"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车间数据采集</a:t>
            </a:r>
            <a:endParaRPr lang="en-US" altLang="zh-CN" sz="900" dirty="0" smtClean="0">
              <a:solidFill>
                <a:schemeClr val="bg1"/>
              </a:solidFill>
              <a:latin typeface="+mj-ea"/>
              <a:ea typeface="+mj-ea"/>
            </a:endParaRPr>
          </a:p>
          <a:p>
            <a:pPr marL="171450" indent="-171450">
              <a:buFont typeface="Wingdings" pitchFamily="2" charset="2"/>
              <a:buChar char="l"/>
            </a:pPr>
            <a:r>
              <a:rPr lang="zh-CN" altLang="en-US" sz="900" dirty="0" smtClean="0">
                <a:solidFill>
                  <a:schemeClr val="bg1"/>
                </a:solidFill>
                <a:latin typeface="+mj-ea"/>
                <a:ea typeface="+mj-ea"/>
              </a:rPr>
              <a:t>偏差管理</a:t>
            </a:r>
            <a:endParaRPr lang="en-US" altLang="zh-CN" sz="900" dirty="0" smtClean="0">
              <a:solidFill>
                <a:schemeClr val="bg1"/>
              </a:solidFill>
              <a:latin typeface="+mj-ea"/>
              <a:ea typeface="+mj-ea"/>
            </a:endParaRPr>
          </a:p>
          <a:p>
            <a:endParaRPr lang="zh-CN" altLang="en-US" sz="2400" dirty="0">
              <a:latin typeface="+mj-ea"/>
              <a:ea typeface="+mj-ea"/>
            </a:endParaRPr>
          </a:p>
        </p:txBody>
      </p:sp>
      <p:pic>
        <p:nvPicPr>
          <p:cNvPr id="3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773" y="4011689"/>
            <a:ext cx="1377083" cy="42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0905" y="3991940"/>
            <a:ext cx="1085381"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5007908" y="3962465"/>
            <a:ext cx="1321202" cy="738664"/>
          </a:xfrm>
          <a:prstGeom prst="rect">
            <a:avLst/>
          </a:prstGeom>
          <a:noFill/>
        </p:spPr>
        <p:txBody>
          <a:bodyPr wrap="square" rtlCol="0">
            <a:spAutoFit/>
          </a:bodyPr>
          <a:lstStyle/>
          <a:p>
            <a:r>
              <a:rPr lang="zh-CN" altLang="en-US" sz="900" b="1" dirty="0" smtClean="0">
                <a:solidFill>
                  <a:schemeClr val="bg1"/>
                </a:solidFill>
                <a:latin typeface="+mj-ea"/>
                <a:ea typeface="+mj-ea"/>
              </a:rPr>
              <a:t>实时环境管理</a:t>
            </a:r>
            <a:endParaRPr lang="en-US" altLang="zh-CN" sz="900" b="1" dirty="0" smtClean="0">
              <a:solidFill>
                <a:schemeClr val="bg1"/>
              </a:solidFill>
              <a:latin typeface="+mj-ea"/>
              <a:ea typeface="+mj-ea"/>
            </a:endParaRPr>
          </a:p>
          <a:p>
            <a:pPr marL="171450" indent="-171450">
              <a:buFont typeface="Wingdings" pitchFamily="2" charset="2"/>
              <a:buChar char="l"/>
            </a:pPr>
            <a:r>
              <a:rPr lang="zh-CN" altLang="en-US" sz="900" dirty="0">
                <a:solidFill>
                  <a:schemeClr val="bg1"/>
                </a:solidFill>
                <a:latin typeface="+mj-ea"/>
                <a:ea typeface="+mj-ea"/>
              </a:rPr>
              <a:t>合规</a:t>
            </a:r>
            <a:r>
              <a:rPr lang="zh-CN" altLang="en-US" sz="900" dirty="0" smtClean="0">
                <a:solidFill>
                  <a:schemeClr val="bg1"/>
                </a:solidFill>
                <a:latin typeface="+mj-ea"/>
                <a:ea typeface="+mj-ea"/>
              </a:rPr>
              <a:t>的自控系统</a:t>
            </a:r>
            <a:endParaRPr lang="en-US" altLang="zh-CN" sz="900" dirty="0" smtClean="0">
              <a:solidFill>
                <a:schemeClr val="bg1"/>
              </a:solidFill>
              <a:latin typeface="+mj-ea"/>
              <a:ea typeface="+mj-ea"/>
            </a:endParaRPr>
          </a:p>
          <a:p>
            <a:endParaRPr lang="zh-CN" altLang="en-US" sz="2400" dirty="0">
              <a:latin typeface="+mj-ea"/>
              <a:ea typeface="+mj-ea"/>
            </a:endParaRPr>
          </a:p>
        </p:txBody>
      </p:sp>
      <p:sp>
        <p:nvSpPr>
          <p:cNvPr id="35" name="TextBox 34"/>
          <p:cNvSpPr txBox="1"/>
          <p:nvPr/>
        </p:nvSpPr>
        <p:spPr>
          <a:xfrm>
            <a:off x="683458" y="3944888"/>
            <a:ext cx="1665422" cy="646331"/>
          </a:xfrm>
          <a:prstGeom prst="rect">
            <a:avLst/>
          </a:prstGeom>
          <a:noFill/>
        </p:spPr>
        <p:txBody>
          <a:bodyPr wrap="square" rtlCol="0">
            <a:spAutoFit/>
          </a:bodyPr>
          <a:lstStyle/>
          <a:p>
            <a:r>
              <a:rPr lang="zh-CN" altLang="en-US" sz="900" b="1" dirty="0" smtClean="0">
                <a:solidFill>
                  <a:schemeClr val="bg1"/>
                </a:solidFill>
                <a:latin typeface="+mj-ea"/>
                <a:ea typeface="+mj-ea"/>
              </a:rPr>
              <a:t>称量配料</a:t>
            </a:r>
            <a:endParaRPr lang="en-US" altLang="zh-CN" sz="900" b="1" dirty="0" smtClean="0">
              <a:solidFill>
                <a:schemeClr val="bg1"/>
              </a:solidFill>
              <a:latin typeface="+mj-ea"/>
              <a:ea typeface="+mj-ea"/>
            </a:endParaRPr>
          </a:p>
          <a:p>
            <a:pPr marL="171450" indent="-171450">
              <a:buFont typeface="Wingdings" pitchFamily="2" charset="2"/>
              <a:buChar char="l"/>
            </a:pPr>
            <a:r>
              <a:rPr lang="zh-CN" altLang="zh-CN" sz="900" dirty="0">
                <a:solidFill>
                  <a:schemeClr val="bg1"/>
                </a:solidFill>
                <a:latin typeface="+mj-ea"/>
                <a:ea typeface="+mj-ea"/>
              </a:rPr>
              <a:t>预定义称重工作流</a:t>
            </a:r>
          </a:p>
          <a:p>
            <a:pPr marL="171450" indent="-171450">
              <a:buFont typeface="Wingdings" pitchFamily="2" charset="2"/>
              <a:buChar char="l"/>
            </a:pPr>
            <a:r>
              <a:rPr lang="zh-CN" altLang="zh-CN" sz="900" dirty="0">
                <a:solidFill>
                  <a:schemeClr val="bg1"/>
                </a:solidFill>
                <a:latin typeface="+mj-ea"/>
                <a:ea typeface="+mj-ea"/>
              </a:rPr>
              <a:t>提高称重过程效率</a:t>
            </a:r>
          </a:p>
          <a:p>
            <a:pPr marL="171450" indent="-171450">
              <a:buFont typeface="Wingdings" pitchFamily="2" charset="2"/>
              <a:buChar char="l"/>
            </a:pPr>
            <a:r>
              <a:rPr lang="zh-CN" altLang="zh-CN" sz="900" dirty="0">
                <a:solidFill>
                  <a:schemeClr val="bg1"/>
                </a:solidFill>
                <a:latin typeface="+mj-ea"/>
                <a:ea typeface="+mj-ea"/>
              </a:rPr>
              <a:t>自动计算有效物料</a:t>
            </a:r>
            <a:r>
              <a:rPr lang="zh-CN" altLang="zh-CN" sz="900" dirty="0" smtClean="0">
                <a:solidFill>
                  <a:schemeClr val="bg1"/>
                </a:solidFill>
                <a:latin typeface="+mj-ea"/>
                <a:ea typeface="+mj-ea"/>
              </a:rPr>
              <a:t>成分</a:t>
            </a:r>
            <a:endParaRPr lang="zh-CN" altLang="en-US" sz="2400" dirty="0">
              <a:latin typeface="+mj-ea"/>
              <a:ea typeface="+mj-ea"/>
            </a:endParaRPr>
          </a:p>
        </p:txBody>
      </p:sp>
    </p:spTree>
    <p:extLst>
      <p:ext uri="{BB962C8B-B14F-4D97-AF65-F5344CB8AC3E}">
        <p14:creationId xmlns:p14="http://schemas.microsoft.com/office/powerpoint/2010/main" val="47710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圆角矩形 209"/>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Rectangle 4"/>
          <p:cNvSpPr>
            <a:spLocks noChangeArrowheads="1"/>
          </p:cNvSpPr>
          <p:nvPr/>
        </p:nvSpPr>
        <p:spPr bwMode="auto">
          <a:xfrm>
            <a:off x="1068184" y="8620981"/>
            <a:ext cx="5673187" cy="724507"/>
          </a:xfrm>
          <a:prstGeom prst="rect">
            <a:avLst/>
          </a:prstGeom>
          <a:solidFill>
            <a:schemeClr val="accent5">
              <a:lumMod val="20000"/>
              <a:lumOff val="80000"/>
            </a:schemeClr>
          </a:solidFill>
          <a:ln w="12700">
            <a:solidFill>
              <a:schemeClr val="bg1"/>
            </a:solidFill>
            <a:miter lim="800000"/>
            <a:headEnd/>
            <a:tailEnd/>
          </a:ln>
          <a:effectLst/>
        </p:spPr>
        <p:txBody>
          <a:bodyPr wrap="none" anchor="ctr"/>
          <a:lstStyle/>
          <a:p>
            <a:pPr algn="ctr" defTabSz="760413" eaLnBrk="0" hangingPunct="0">
              <a:lnSpc>
                <a:spcPct val="90000"/>
              </a:lnSpc>
              <a:spcBef>
                <a:spcPct val="0"/>
              </a:spcBef>
              <a:buClrTx/>
              <a:buFontTx/>
              <a:buNone/>
            </a:pPr>
            <a:endParaRPr kumimoji="0" lang="zh-CN" altLang="de-DE" sz="900" b="1" dirty="0">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900" b="1" dirty="0">
              <a:latin typeface="Lucida Sans Unicode" pitchFamily="34" charset="0"/>
              <a:ea typeface="黑体" pitchFamily="49" charset="-122"/>
            </a:endParaRPr>
          </a:p>
          <a:p>
            <a:pPr algn="ctr" defTabSz="760413" eaLnBrk="0" hangingPunct="0">
              <a:lnSpc>
                <a:spcPct val="90000"/>
              </a:lnSpc>
              <a:spcBef>
                <a:spcPct val="0"/>
              </a:spcBef>
              <a:buClrTx/>
              <a:buFontTx/>
              <a:buNone/>
            </a:pPr>
            <a:r>
              <a:rPr kumimoji="0" lang="de-DE" altLang="zh-CN" sz="2400" b="1" dirty="0">
                <a:solidFill>
                  <a:srgbClr val="114FFB"/>
                </a:solidFill>
                <a:effectLst>
                  <a:outerShdw blurRad="38100" dist="38100" dir="2700000" algn="tl">
                    <a:srgbClr val="000000"/>
                  </a:outerShdw>
                </a:effectLst>
                <a:latin typeface="Lucida Sans Unicode" pitchFamily="34" charset="0"/>
                <a:ea typeface="黑体" pitchFamily="49" charset="-122"/>
              </a:rPr>
              <a:t> </a:t>
            </a:r>
            <a:endParaRPr kumimoji="0" lang="zh-CN" altLang="de-DE" sz="2400" b="1" dirty="0">
              <a:solidFill>
                <a:srgbClr val="114FFB"/>
              </a:solidFill>
              <a:effectLst>
                <a:outerShdw blurRad="38100" dist="38100" dir="2700000" algn="tl">
                  <a:srgbClr val="000000"/>
                </a:outerShdw>
              </a:effectLst>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2400" b="1" dirty="0">
              <a:solidFill>
                <a:srgbClr val="114FFB"/>
              </a:solidFill>
              <a:effectLst>
                <a:outerShdw blurRad="38100" dist="38100" dir="2700000" algn="tl">
                  <a:srgbClr val="000000"/>
                </a:outerShdw>
              </a:effectLst>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900" b="1" dirty="0">
              <a:latin typeface="Lucida Sans Unicode" pitchFamily="34" charset="0"/>
              <a:ea typeface="黑体" pitchFamily="49" charset="-122"/>
            </a:endParaRPr>
          </a:p>
        </p:txBody>
      </p:sp>
      <p:sp>
        <p:nvSpPr>
          <p:cNvPr id="199" name="Rectangle 4"/>
          <p:cNvSpPr>
            <a:spLocks noChangeArrowheads="1"/>
          </p:cNvSpPr>
          <p:nvPr/>
        </p:nvSpPr>
        <p:spPr bwMode="auto">
          <a:xfrm>
            <a:off x="1065556" y="6912305"/>
            <a:ext cx="5673187" cy="1305136"/>
          </a:xfrm>
          <a:prstGeom prst="rect">
            <a:avLst/>
          </a:prstGeom>
          <a:solidFill>
            <a:schemeClr val="accent4">
              <a:lumMod val="40000"/>
              <a:lumOff val="60000"/>
            </a:schemeClr>
          </a:solidFill>
          <a:ln w="12700">
            <a:solidFill>
              <a:schemeClr val="bg1"/>
            </a:solidFill>
            <a:miter lim="800000"/>
            <a:headEnd/>
            <a:tailEnd/>
          </a:ln>
          <a:effectLst/>
        </p:spPr>
        <p:txBody>
          <a:bodyPr wrap="none" anchor="ctr"/>
          <a:lstStyle/>
          <a:p>
            <a:pPr algn="ctr" defTabSz="760413" eaLnBrk="0" hangingPunct="0">
              <a:lnSpc>
                <a:spcPct val="90000"/>
              </a:lnSpc>
              <a:spcBef>
                <a:spcPct val="0"/>
              </a:spcBef>
              <a:buClrTx/>
              <a:buFontTx/>
              <a:buNone/>
            </a:pPr>
            <a:endParaRPr kumimoji="0" lang="zh-CN" altLang="de-DE" sz="900" b="1" dirty="0">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900" b="1" dirty="0">
              <a:latin typeface="Lucida Sans Unicode" pitchFamily="34" charset="0"/>
              <a:ea typeface="黑体" pitchFamily="49" charset="-122"/>
            </a:endParaRPr>
          </a:p>
          <a:p>
            <a:pPr algn="ctr" defTabSz="760413" eaLnBrk="0" hangingPunct="0">
              <a:lnSpc>
                <a:spcPct val="90000"/>
              </a:lnSpc>
              <a:spcBef>
                <a:spcPct val="0"/>
              </a:spcBef>
              <a:buClrTx/>
              <a:buFontTx/>
              <a:buNone/>
            </a:pPr>
            <a:r>
              <a:rPr kumimoji="0" lang="de-DE" altLang="zh-CN" sz="2400" b="1" dirty="0">
                <a:solidFill>
                  <a:srgbClr val="114FFB"/>
                </a:solidFill>
                <a:effectLst>
                  <a:outerShdw blurRad="38100" dist="38100" dir="2700000" algn="tl">
                    <a:srgbClr val="000000"/>
                  </a:outerShdw>
                </a:effectLst>
                <a:latin typeface="Lucida Sans Unicode" pitchFamily="34" charset="0"/>
                <a:ea typeface="黑体" pitchFamily="49" charset="-122"/>
              </a:rPr>
              <a:t> </a:t>
            </a:r>
            <a:endParaRPr kumimoji="0" lang="zh-CN" altLang="de-DE" sz="2400" b="1" dirty="0">
              <a:solidFill>
                <a:srgbClr val="114FFB"/>
              </a:solidFill>
              <a:effectLst>
                <a:outerShdw blurRad="38100" dist="38100" dir="2700000" algn="tl">
                  <a:srgbClr val="000000"/>
                </a:outerShdw>
              </a:effectLst>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2400" b="1" dirty="0">
              <a:solidFill>
                <a:srgbClr val="114FFB"/>
              </a:solidFill>
              <a:effectLst>
                <a:outerShdw blurRad="38100" dist="38100" dir="2700000" algn="tl">
                  <a:srgbClr val="000000"/>
                </a:outerShdw>
              </a:effectLst>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900" b="1" dirty="0">
              <a:latin typeface="Lucida Sans Unicode" pitchFamily="34" charset="0"/>
              <a:ea typeface="黑体" pitchFamily="49" charset="-122"/>
            </a:endParaRPr>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7</a:t>
            </a:fld>
            <a:endParaRPr lang="en-US" altLang="zh-CN" dirty="0"/>
          </a:p>
        </p:txBody>
      </p:sp>
      <p:sp>
        <p:nvSpPr>
          <p:cNvPr id="6" name="Rectangle 2"/>
          <p:cNvSpPr txBox="1">
            <a:spLocks noChangeArrowheads="1"/>
          </p:cNvSpPr>
          <p:nvPr/>
        </p:nvSpPr>
        <p:spPr>
          <a:xfrm>
            <a:off x="570516" y="1925593"/>
            <a:ext cx="4572000" cy="19267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4000" dirty="0">
              <a:ea typeface="宋体" pitchFamily="2" charset="-122"/>
            </a:endParaRPr>
          </a:p>
          <a:p>
            <a:endParaRPr lang="en-US" altLang="zh-CN" sz="4000" dirty="0" smtClean="0">
              <a:ea typeface="宋体" pitchFamily="2" charset="-122"/>
            </a:endParaRPr>
          </a:p>
        </p:txBody>
      </p:sp>
      <p:sp>
        <p:nvSpPr>
          <p:cNvPr id="8" name="Line 2"/>
          <p:cNvSpPr>
            <a:spLocks noChangeShapeType="1"/>
          </p:cNvSpPr>
          <p:nvPr/>
        </p:nvSpPr>
        <p:spPr bwMode="auto">
          <a:xfrm flipV="1">
            <a:off x="1055565" y="3227585"/>
            <a:ext cx="5676048" cy="73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Rectangle 3"/>
          <p:cNvSpPr>
            <a:spLocks noChangeArrowheads="1"/>
          </p:cNvSpPr>
          <p:nvPr/>
        </p:nvSpPr>
        <p:spPr bwMode="auto">
          <a:xfrm>
            <a:off x="1055568" y="1795330"/>
            <a:ext cx="5683175" cy="1089024"/>
          </a:xfrm>
          <a:prstGeom prst="rect">
            <a:avLst/>
          </a:prstGeom>
          <a:solidFill>
            <a:srgbClr val="D3DCFF"/>
          </a:solidFill>
          <a:ln w="12700">
            <a:solidFill>
              <a:schemeClr val="bg1"/>
            </a:solidFill>
            <a:miter lim="800000"/>
            <a:headEnd/>
            <a:tailEnd/>
          </a:ln>
        </p:spPr>
        <p:txBody>
          <a:bodyPr wrap="none" lIns="105357" tIns="52679" rIns="105357" bIns="52679" anchor="ctr"/>
          <a:lstStyle/>
          <a:p>
            <a:pPr algn="ctr" defTabSz="1054100" eaLnBrk="0" hangingPunct="0">
              <a:lnSpc>
                <a:spcPct val="100000"/>
              </a:lnSpc>
              <a:spcBef>
                <a:spcPct val="0"/>
              </a:spcBef>
              <a:buClrTx/>
              <a:buFontTx/>
              <a:buNone/>
            </a:pPr>
            <a:endParaRPr kumimoji="0" lang="zh-CN" altLang="zh-CN" sz="1800" noProof="1">
              <a:latin typeface="Times New Roman" pitchFamily="18" charset="0"/>
              <a:ea typeface="黑体" pitchFamily="49" charset="-122"/>
            </a:endParaRPr>
          </a:p>
        </p:txBody>
      </p:sp>
      <p:sp>
        <p:nvSpPr>
          <p:cNvPr id="10" name="Rectangle 4"/>
          <p:cNvSpPr>
            <a:spLocks noChangeArrowheads="1"/>
          </p:cNvSpPr>
          <p:nvPr/>
        </p:nvSpPr>
        <p:spPr bwMode="auto">
          <a:xfrm>
            <a:off x="1069853" y="3512844"/>
            <a:ext cx="5668887" cy="2880319"/>
          </a:xfrm>
          <a:prstGeom prst="rect">
            <a:avLst/>
          </a:prstGeom>
          <a:solidFill>
            <a:schemeClr val="accent3">
              <a:lumMod val="40000"/>
              <a:lumOff val="60000"/>
            </a:schemeClr>
          </a:solidFill>
          <a:ln w="12700">
            <a:solidFill>
              <a:schemeClr val="bg1"/>
            </a:solidFill>
            <a:miter lim="800000"/>
            <a:headEnd/>
            <a:tailEnd/>
          </a:ln>
          <a:effectLst/>
        </p:spPr>
        <p:txBody>
          <a:bodyPr wrap="none" anchor="ctr"/>
          <a:lstStyle/>
          <a:p>
            <a:pPr algn="ctr" defTabSz="760413" eaLnBrk="0" hangingPunct="0">
              <a:lnSpc>
                <a:spcPct val="90000"/>
              </a:lnSpc>
              <a:spcBef>
                <a:spcPct val="0"/>
              </a:spcBef>
              <a:buClrTx/>
              <a:buFontTx/>
              <a:buNone/>
            </a:pPr>
            <a:endParaRPr kumimoji="0" lang="zh-CN" altLang="de-DE" sz="900" b="1" dirty="0">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900" b="1" dirty="0">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2400" b="1" dirty="0">
              <a:solidFill>
                <a:srgbClr val="114FFB"/>
              </a:solidFill>
              <a:effectLst>
                <a:outerShdw blurRad="38100" dist="38100" dir="2700000" algn="tl">
                  <a:srgbClr val="000000"/>
                </a:outerShdw>
              </a:effectLst>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2400" b="1" dirty="0">
              <a:solidFill>
                <a:srgbClr val="114FFB"/>
              </a:solidFill>
              <a:effectLst>
                <a:outerShdw blurRad="38100" dist="38100" dir="2700000" algn="tl">
                  <a:srgbClr val="000000"/>
                </a:outerShdw>
              </a:effectLst>
              <a:latin typeface="Lucida Sans Unicode" pitchFamily="34" charset="0"/>
              <a:ea typeface="黑体" pitchFamily="49" charset="-122"/>
            </a:endParaRPr>
          </a:p>
          <a:p>
            <a:pPr algn="ctr" defTabSz="760413" eaLnBrk="0" hangingPunct="0">
              <a:lnSpc>
                <a:spcPct val="90000"/>
              </a:lnSpc>
              <a:spcBef>
                <a:spcPct val="0"/>
              </a:spcBef>
              <a:buClrTx/>
              <a:buFontTx/>
              <a:buNone/>
            </a:pPr>
            <a:endParaRPr kumimoji="0" lang="zh-CN" altLang="de-DE" sz="900" b="1" dirty="0">
              <a:latin typeface="Lucida Sans Unicode" pitchFamily="34" charset="0"/>
              <a:ea typeface="黑体" pitchFamily="49" charset="-122"/>
            </a:endParaRPr>
          </a:p>
        </p:txBody>
      </p:sp>
      <p:sp>
        <p:nvSpPr>
          <p:cNvPr id="11" name="Text Box 5"/>
          <p:cNvSpPr txBox="1">
            <a:spLocks noChangeArrowheads="1"/>
          </p:cNvSpPr>
          <p:nvPr/>
        </p:nvSpPr>
        <p:spPr bwMode="auto">
          <a:xfrm>
            <a:off x="3671871" y="1712640"/>
            <a:ext cx="655056" cy="38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03698" tIns="53923" rIns="103698" bIns="53923">
            <a:spAutoFit/>
          </a:bodyPr>
          <a:lstStyle>
            <a:lvl1pPr defTabSz="1054100" eaLnBrk="0" hangingPunct="0">
              <a:defRPr kumimoji="1" sz="1400">
                <a:solidFill>
                  <a:schemeClr val="tx1"/>
                </a:solidFill>
                <a:latin typeface="宋体" pitchFamily="2" charset="-122"/>
                <a:ea typeface="宋体" pitchFamily="2" charset="-122"/>
              </a:defRPr>
            </a:lvl1pPr>
            <a:lvl2pPr marL="742950" indent="-285750" defTabSz="1054100" eaLnBrk="0" hangingPunct="0">
              <a:defRPr kumimoji="1" sz="1400">
                <a:solidFill>
                  <a:schemeClr val="tx1"/>
                </a:solidFill>
                <a:latin typeface="宋体" pitchFamily="2" charset="-122"/>
                <a:ea typeface="宋体" pitchFamily="2" charset="-122"/>
              </a:defRPr>
            </a:lvl2pPr>
            <a:lvl3pPr marL="1143000" indent="-228600" defTabSz="1054100" eaLnBrk="0" hangingPunct="0">
              <a:defRPr kumimoji="1" sz="1400">
                <a:solidFill>
                  <a:schemeClr val="tx1"/>
                </a:solidFill>
                <a:latin typeface="宋体" pitchFamily="2" charset="-122"/>
                <a:ea typeface="宋体" pitchFamily="2" charset="-122"/>
              </a:defRPr>
            </a:lvl3pPr>
            <a:lvl4pPr marL="1600200" indent="-228600" defTabSz="1054100" eaLnBrk="0" hangingPunct="0">
              <a:defRPr kumimoji="1" sz="1400">
                <a:solidFill>
                  <a:schemeClr val="tx1"/>
                </a:solidFill>
                <a:latin typeface="宋体" pitchFamily="2" charset="-122"/>
                <a:ea typeface="宋体" pitchFamily="2" charset="-122"/>
              </a:defRPr>
            </a:lvl4pPr>
            <a:lvl5pPr marL="2057400" indent="-228600" defTabSz="1054100" eaLnBrk="0" hangingPunct="0">
              <a:defRPr kumimoji="1" sz="1400">
                <a:solidFill>
                  <a:schemeClr val="tx1"/>
                </a:solidFill>
                <a:latin typeface="宋体" pitchFamily="2" charset="-122"/>
                <a:ea typeface="宋体" pitchFamily="2" charset="-122"/>
              </a:defRPr>
            </a:lvl5pPr>
            <a:lvl6pPr marL="25146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6pPr>
            <a:lvl7pPr marL="29718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7pPr>
            <a:lvl8pPr marL="34290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8pPr>
            <a:lvl9pPr marL="38862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9pPr>
          </a:lstStyle>
          <a:p>
            <a:pPr>
              <a:lnSpc>
                <a:spcPct val="100000"/>
              </a:lnSpc>
              <a:spcBef>
                <a:spcPct val="0"/>
              </a:spcBef>
              <a:buClrTx/>
              <a:buFontTx/>
              <a:buNone/>
            </a:pPr>
            <a:r>
              <a:rPr kumimoji="0" lang="de-DE" altLang="zh-CN" sz="1800" b="1" dirty="0">
                <a:latin typeface="微软雅黑" pitchFamily="34" charset="-122"/>
                <a:ea typeface="微软雅黑" pitchFamily="34" charset="-122"/>
              </a:rPr>
              <a:t>ERP</a:t>
            </a:r>
            <a:endParaRPr kumimoji="0" lang="zh-CN" altLang="de-DE" sz="1800" b="1" dirty="0">
              <a:latin typeface="微软雅黑" pitchFamily="34" charset="-122"/>
              <a:ea typeface="微软雅黑" pitchFamily="34" charset="-122"/>
            </a:endParaRPr>
          </a:p>
        </p:txBody>
      </p:sp>
      <p:sp>
        <p:nvSpPr>
          <p:cNvPr id="12" name="Rectangle 9">
            <a:hlinkClick r:id="rId4" action="ppaction://hlinkpres?slideindex=12&amp;slidetitle=SAP R/3 Funktionen der  SS  WM-LSR  und  MM-MOB"/>
          </p:cNvPr>
          <p:cNvSpPr>
            <a:spLocks noChangeArrowheads="1"/>
          </p:cNvSpPr>
          <p:nvPr/>
        </p:nvSpPr>
        <p:spPr bwMode="auto">
          <a:xfrm>
            <a:off x="924281" y="3019027"/>
            <a:ext cx="1295400" cy="43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nchor="ctr" anchorCtr="1"/>
          <a:lstStyle/>
          <a:p>
            <a:pPr algn="ctr" defTabSz="971550" eaLnBrk="0" hangingPunct="0">
              <a:lnSpc>
                <a:spcPct val="120000"/>
              </a:lnSpc>
              <a:spcBef>
                <a:spcPct val="0"/>
              </a:spcBef>
              <a:buClrTx/>
              <a:buFontTx/>
              <a:buNone/>
            </a:pPr>
            <a:r>
              <a:rPr kumimoji="0" lang="de-DE" altLang="zh-CN" sz="1000" b="1" dirty="0">
                <a:latin typeface="微软雅黑" pitchFamily="34" charset="-122"/>
                <a:ea typeface="微软雅黑" pitchFamily="34" charset="-122"/>
              </a:rPr>
              <a:t>TCP / IP</a:t>
            </a:r>
          </a:p>
          <a:p>
            <a:pPr algn="ctr" defTabSz="971550" eaLnBrk="0" hangingPunct="0">
              <a:lnSpc>
                <a:spcPct val="120000"/>
              </a:lnSpc>
              <a:spcBef>
                <a:spcPct val="0"/>
              </a:spcBef>
              <a:buClrTx/>
              <a:buFontTx/>
              <a:buNone/>
            </a:pPr>
            <a:r>
              <a:rPr kumimoji="0" lang="de-DE" altLang="zh-CN" sz="1000" b="1" dirty="0">
                <a:latin typeface="微软雅黑" pitchFamily="34" charset="-122"/>
                <a:ea typeface="微软雅黑" pitchFamily="34" charset="-122"/>
              </a:rPr>
              <a:t>Local network</a:t>
            </a:r>
          </a:p>
        </p:txBody>
      </p:sp>
      <p:sp>
        <p:nvSpPr>
          <p:cNvPr id="13" name="Rectangle 10">
            <a:hlinkClick r:id="rId4" action="ppaction://hlinkpres?slideindex=12&amp;slidetitle=SAP R/3 Funktionen der  SS  WM-LSR  und  MM-MOB"/>
          </p:cNvPr>
          <p:cNvSpPr>
            <a:spLocks noChangeArrowheads="1"/>
          </p:cNvSpPr>
          <p:nvPr/>
        </p:nvSpPr>
        <p:spPr bwMode="auto">
          <a:xfrm>
            <a:off x="1020639" y="1954074"/>
            <a:ext cx="9144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需求</a:t>
            </a:r>
          </a:p>
        </p:txBody>
      </p:sp>
      <p:sp>
        <p:nvSpPr>
          <p:cNvPr id="14" name="Rectangle 11">
            <a:hlinkClick r:id="rId4" action="ppaction://hlinkpres?slideindex=12&amp;slidetitle=SAP R/3 Funktionen der  SS  WM-LSR  und  MM-MOB"/>
          </p:cNvPr>
          <p:cNvSpPr>
            <a:spLocks noChangeArrowheads="1"/>
          </p:cNvSpPr>
          <p:nvPr/>
        </p:nvSpPr>
        <p:spPr bwMode="auto">
          <a:xfrm>
            <a:off x="2106491" y="2416042"/>
            <a:ext cx="13319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90000"/>
              </a:lnSpc>
              <a:spcBef>
                <a:spcPct val="0"/>
              </a:spcBef>
            </a:pPr>
            <a:r>
              <a:rPr lang="zh-CN" altLang="de-DE" sz="1200" dirty="0">
                <a:latin typeface="微软雅黑" pitchFamily="34" charset="-122"/>
                <a:ea typeface="微软雅黑" pitchFamily="34" charset="-122"/>
              </a:rPr>
              <a:t>计划下达</a:t>
            </a:r>
          </a:p>
        </p:txBody>
      </p:sp>
      <p:sp>
        <p:nvSpPr>
          <p:cNvPr id="15" name="Rectangle 12">
            <a:hlinkClick r:id="rId4" action="ppaction://hlinkpres?slideindex=12&amp;slidetitle=SAP R/3 Funktionen der  SS  WM-LSR  und  MM-MOB"/>
          </p:cNvPr>
          <p:cNvSpPr>
            <a:spLocks noChangeArrowheads="1"/>
          </p:cNvSpPr>
          <p:nvPr/>
        </p:nvSpPr>
        <p:spPr bwMode="auto">
          <a:xfrm>
            <a:off x="3292352" y="2096958"/>
            <a:ext cx="901701"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90000"/>
              </a:lnSpc>
              <a:spcBef>
                <a:spcPct val="0"/>
              </a:spcBef>
            </a:pPr>
            <a:r>
              <a:rPr lang="zh-CN" altLang="de-DE" sz="1200" dirty="0">
                <a:latin typeface="微软雅黑" pitchFamily="34" charset="-122"/>
                <a:ea typeface="微软雅黑" pitchFamily="34" charset="-122"/>
              </a:rPr>
              <a:t>计划协调</a:t>
            </a:r>
          </a:p>
        </p:txBody>
      </p:sp>
      <p:sp>
        <p:nvSpPr>
          <p:cNvPr id="16" name="Rectangle 13">
            <a:hlinkClick r:id="rId4" action="ppaction://hlinkpres?slideindex=12&amp;slidetitle=SAP R/3 Funktionen der  SS  WM-LSR  und  MM-MOB"/>
          </p:cNvPr>
          <p:cNvSpPr>
            <a:spLocks noChangeArrowheads="1"/>
          </p:cNvSpPr>
          <p:nvPr/>
        </p:nvSpPr>
        <p:spPr bwMode="auto">
          <a:xfrm>
            <a:off x="1071863" y="5483857"/>
            <a:ext cx="914400"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100000"/>
              </a:lnSpc>
              <a:spcBef>
                <a:spcPct val="0"/>
              </a:spcBef>
              <a:buClrTx/>
              <a:buFontTx/>
              <a:buNone/>
            </a:pPr>
            <a:r>
              <a:rPr kumimoji="0" lang="zh-CN" altLang="de-DE" sz="1200" dirty="0">
                <a:latin typeface="微软雅黑" pitchFamily="34" charset="-122"/>
                <a:ea typeface="微软雅黑" pitchFamily="34" charset="-122"/>
              </a:rPr>
              <a:t>工单协调</a:t>
            </a:r>
          </a:p>
        </p:txBody>
      </p:sp>
      <p:sp>
        <p:nvSpPr>
          <p:cNvPr id="17" name="Rectangle 14">
            <a:hlinkClick r:id="rId4" action="ppaction://hlinkpres?slideindex=12&amp;slidetitle=SAP R/3 Funktionen der  SS  WM-LSR  und  MM-MOB"/>
          </p:cNvPr>
          <p:cNvSpPr>
            <a:spLocks noChangeArrowheads="1"/>
          </p:cNvSpPr>
          <p:nvPr/>
        </p:nvSpPr>
        <p:spPr bwMode="auto">
          <a:xfrm>
            <a:off x="1052959" y="4706097"/>
            <a:ext cx="914400"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工单下达</a:t>
            </a:r>
          </a:p>
        </p:txBody>
      </p:sp>
      <p:sp>
        <p:nvSpPr>
          <p:cNvPr id="18" name="Rectangle 15">
            <a:hlinkClick r:id="rId4" action="ppaction://hlinkpres?slideindex=12&amp;slidetitle=SAP R/3 Funktionen der  SS  WM-LSR  und  MM-MOB"/>
          </p:cNvPr>
          <p:cNvSpPr>
            <a:spLocks noChangeArrowheads="1"/>
          </p:cNvSpPr>
          <p:nvPr/>
        </p:nvSpPr>
        <p:spPr bwMode="auto">
          <a:xfrm>
            <a:off x="4718481" y="6171534"/>
            <a:ext cx="914400"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数据采集</a:t>
            </a:r>
          </a:p>
        </p:txBody>
      </p:sp>
      <p:sp>
        <p:nvSpPr>
          <p:cNvPr id="20" name="Rectangle 16">
            <a:hlinkClick r:id="rId4" action="ppaction://hlinkpres?slideindex=12&amp;slidetitle=SAP R/3 Funktionen der  SS  WM-LSR  und  MM-MOB"/>
          </p:cNvPr>
          <p:cNvSpPr>
            <a:spLocks noChangeArrowheads="1"/>
          </p:cNvSpPr>
          <p:nvPr/>
        </p:nvSpPr>
        <p:spPr bwMode="auto">
          <a:xfrm>
            <a:off x="5283813" y="5601071"/>
            <a:ext cx="14478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algn="ct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监控信息发布</a:t>
            </a:r>
          </a:p>
        </p:txBody>
      </p:sp>
      <p:sp>
        <p:nvSpPr>
          <p:cNvPr id="21" name="Rectangle 17">
            <a:hlinkClick r:id="rId5" action="ppaction://hlinkpres?slideindex=36&amp;slidetitle=SAP R/3  -  Prozeß"/>
          </p:cNvPr>
          <p:cNvSpPr>
            <a:spLocks noChangeArrowheads="1"/>
          </p:cNvSpPr>
          <p:nvPr/>
        </p:nvSpPr>
        <p:spPr bwMode="auto">
          <a:xfrm>
            <a:off x="5466184" y="4809854"/>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0" tIns="0" rIns="0" bIns="0"/>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生产管理</a:t>
            </a:r>
          </a:p>
        </p:txBody>
      </p:sp>
      <p:sp>
        <p:nvSpPr>
          <p:cNvPr id="22" name="Rectangle 18">
            <a:hlinkClick r:id="rId4" action="ppaction://hlinkpres?slideindex=12&amp;slidetitle=SAP R/3 Funktionen der  SS  WM-LSR  und  MM-MOB"/>
          </p:cNvPr>
          <p:cNvSpPr>
            <a:spLocks noChangeArrowheads="1"/>
          </p:cNvSpPr>
          <p:nvPr/>
        </p:nvSpPr>
        <p:spPr bwMode="auto">
          <a:xfrm>
            <a:off x="4438094" y="2403341"/>
            <a:ext cx="1143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100000"/>
              </a:lnSpc>
              <a:spcBef>
                <a:spcPct val="0"/>
              </a:spcBef>
              <a:buClrTx/>
              <a:buFontTx/>
              <a:buNone/>
            </a:pPr>
            <a:r>
              <a:rPr kumimoji="0" lang="zh-CN" altLang="de-DE" sz="1200" dirty="0">
                <a:latin typeface="微软雅黑" pitchFamily="34" charset="-122"/>
                <a:ea typeface="微软雅黑" pitchFamily="34" charset="-122"/>
              </a:rPr>
              <a:t>生产实</a:t>
            </a:r>
            <a:r>
              <a:rPr kumimoji="0" lang="zh-CN" altLang="en-US" sz="1200" dirty="0">
                <a:latin typeface="微软雅黑" pitchFamily="34" charset="-122"/>
                <a:ea typeface="微软雅黑" pitchFamily="34" charset="-122"/>
              </a:rPr>
              <a:t>际</a:t>
            </a:r>
            <a:endParaRPr kumimoji="0" lang="zh-CN" altLang="de-DE" sz="1200" dirty="0">
              <a:latin typeface="微软雅黑" pitchFamily="34" charset="-122"/>
              <a:ea typeface="微软雅黑" pitchFamily="34" charset="-122"/>
            </a:endParaRPr>
          </a:p>
        </p:txBody>
      </p:sp>
      <p:sp>
        <p:nvSpPr>
          <p:cNvPr id="23" name="Rectangle 19">
            <a:hlinkClick r:id="rId4" action="ppaction://hlinkpres?slideindex=12&amp;slidetitle=SAP R/3 Funktionen der  SS  WM-LSR  und  MM-MOB"/>
          </p:cNvPr>
          <p:cNvSpPr>
            <a:spLocks noChangeArrowheads="1"/>
          </p:cNvSpPr>
          <p:nvPr/>
        </p:nvSpPr>
        <p:spPr bwMode="auto">
          <a:xfrm>
            <a:off x="5748140" y="2403894"/>
            <a:ext cx="990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100000"/>
              </a:lnSpc>
              <a:spcBef>
                <a:spcPct val="0"/>
              </a:spcBef>
              <a:buClrTx/>
              <a:buFontTx/>
              <a:buNone/>
            </a:pPr>
            <a:r>
              <a:rPr kumimoji="0" lang="zh-CN" altLang="de-DE" sz="1200" dirty="0">
                <a:latin typeface="微软雅黑" pitchFamily="34" charset="-122"/>
                <a:ea typeface="微软雅黑" pitchFamily="34" charset="-122"/>
              </a:rPr>
              <a:t>处理并存贮 </a:t>
            </a:r>
          </a:p>
        </p:txBody>
      </p:sp>
      <p:sp>
        <p:nvSpPr>
          <p:cNvPr id="24" name="Line 20"/>
          <p:cNvSpPr>
            <a:spLocks noChangeShapeType="1"/>
          </p:cNvSpPr>
          <p:nvPr/>
        </p:nvSpPr>
        <p:spPr bwMode="auto">
          <a:xfrm flipH="1">
            <a:off x="3780755" y="8448881"/>
            <a:ext cx="0" cy="3925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 name="Line 21"/>
          <p:cNvSpPr>
            <a:spLocks noChangeShapeType="1"/>
          </p:cNvSpPr>
          <p:nvPr/>
        </p:nvSpPr>
        <p:spPr bwMode="auto">
          <a:xfrm>
            <a:off x="4736433" y="8456811"/>
            <a:ext cx="0" cy="3043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6" name="组合 25"/>
          <p:cNvGrpSpPr>
            <a:grpSpLocks/>
          </p:cNvGrpSpPr>
          <p:nvPr/>
        </p:nvGrpSpPr>
        <p:grpSpPr bwMode="auto">
          <a:xfrm>
            <a:off x="1340768" y="8773866"/>
            <a:ext cx="752475" cy="355601"/>
            <a:chOff x="3065462" y="6286029"/>
            <a:chExt cx="752475" cy="355600"/>
          </a:xfrm>
        </p:grpSpPr>
        <p:sp>
          <p:nvSpPr>
            <p:cNvPr id="27" name="Freeform 23"/>
            <p:cNvSpPr>
              <a:spLocks/>
            </p:cNvSpPr>
            <p:nvPr/>
          </p:nvSpPr>
          <p:spPr bwMode="auto">
            <a:xfrm>
              <a:off x="3065462" y="6286029"/>
              <a:ext cx="752475" cy="348783"/>
            </a:xfrm>
            <a:custGeom>
              <a:avLst/>
              <a:gdLst>
                <a:gd name="T0" fmla="*/ 0 w 579"/>
                <a:gd name="T1" fmla="*/ 0 h 307"/>
                <a:gd name="T2" fmla="*/ 2147483647 w 579"/>
                <a:gd name="T3" fmla="*/ 0 h 307"/>
                <a:gd name="T4" fmla="*/ 2147483647 w 579"/>
                <a:gd name="T5" fmla="*/ 2147483647 h 307"/>
                <a:gd name="T6" fmla="*/ 0 w 579"/>
                <a:gd name="T7" fmla="*/ 2147483647 h 307"/>
                <a:gd name="T8" fmla="*/ 0 w 579"/>
                <a:gd name="T9" fmla="*/ 0 h 307"/>
                <a:gd name="T10" fmla="*/ 0 60000 65536"/>
                <a:gd name="T11" fmla="*/ 0 60000 65536"/>
                <a:gd name="T12" fmla="*/ 0 60000 65536"/>
                <a:gd name="T13" fmla="*/ 0 60000 65536"/>
                <a:gd name="T14" fmla="*/ 0 60000 65536"/>
                <a:gd name="T15" fmla="*/ 0 w 579"/>
                <a:gd name="T16" fmla="*/ 0 h 307"/>
                <a:gd name="T17" fmla="*/ 579 w 579"/>
                <a:gd name="T18" fmla="*/ 307 h 307"/>
              </a:gdLst>
              <a:ahLst/>
              <a:cxnLst>
                <a:cxn ang="T10">
                  <a:pos x="T0" y="T1"/>
                </a:cxn>
                <a:cxn ang="T11">
                  <a:pos x="T2" y="T3"/>
                </a:cxn>
                <a:cxn ang="T12">
                  <a:pos x="T4" y="T5"/>
                </a:cxn>
                <a:cxn ang="T13">
                  <a:pos x="T6" y="T7"/>
                </a:cxn>
                <a:cxn ang="T14">
                  <a:pos x="T8" y="T9"/>
                </a:cxn>
              </a:cxnLst>
              <a:rect l="T15" t="T16" r="T17" b="T18"/>
              <a:pathLst>
                <a:path w="579" h="307">
                  <a:moveTo>
                    <a:pt x="0" y="0"/>
                  </a:moveTo>
                  <a:lnTo>
                    <a:pt x="578" y="0"/>
                  </a:lnTo>
                  <a:lnTo>
                    <a:pt x="578" y="306"/>
                  </a:lnTo>
                  <a:lnTo>
                    <a:pt x="0" y="306"/>
                  </a:lnTo>
                  <a:lnTo>
                    <a:pt x="0" y="0"/>
                  </a:lnTo>
                </a:path>
              </a:pathLst>
            </a:custGeom>
            <a:solidFill>
              <a:srgbClr val="13017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28" name="Freeform 24"/>
            <p:cNvSpPr>
              <a:spLocks/>
            </p:cNvSpPr>
            <p:nvPr/>
          </p:nvSpPr>
          <p:spPr bwMode="auto">
            <a:xfrm>
              <a:off x="3337081"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29" name="Freeform 25"/>
            <p:cNvSpPr>
              <a:spLocks/>
            </p:cNvSpPr>
            <p:nvPr/>
          </p:nvSpPr>
          <p:spPr bwMode="auto">
            <a:xfrm>
              <a:off x="3424155"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0" name="Freeform 26"/>
            <p:cNvSpPr>
              <a:spLocks/>
            </p:cNvSpPr>
            <p:nvPr/>
          </p:nvSpPr>
          <p:spPr bwMode="auto">
            <a:xfrm>
              <a:off x="3516427"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1" name="Freeform 27"/>
            <p:cNvSpPr>
              <a:spLocks/>
            </p:cNvSpPr>
            <p:nvPr/>
          </p:nvSpPr>
          <p:spPr bwMode="auto">
            <a:xfrm>
              <a:off x="3602202"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2" name="Freeform 28"/>
            <p:cNvSpPr>
              <a:spLocks/>
            </p:cNvSpPr>
            <p:nvPr/>
          </p:nvSpPr>
          <p:spPr bwMode="auto">
            <a:xfrm>
              <a:off x="3065462" y="6510977"/>
              <a:ext cx="126062" cy="1136"/>
            </a:xfrm>
            <a:custGeom>
              <a:avLst/>
              <a:gdLst>
                <a:gd name="T0" fmla="*/ 0 w 97"/>
                <a:gd name="T1" fmla="*/ 0 h 1"/>
                <a:gd name="T2" fmla="*/ 2147483647 w 97"/>
                <a:gd name="T3" fmla="*/ 0 h 1"/>
                <a:gd name="T4" fmla="*/ 0 w 97"/>
                <a:gd name="T5" fmla="*/ 0 h 1"/>
                <a:gd name="T6" fmla="*/ 0 60000 65536"/>
                <a:gd name="T7" fmla="*/ 0 60000 65536"/>
                <a:gd name="T8" fmla="*/ 0 60000 65536"/>
                <a:gd name="T9" fmla="*/ 0 w 97"/>
                <a:gd name="T10" fmla="*/ 0 h 1"/>
                <a:gd name="T11" fmla="*/ 97 w 97"/>
                <a:gd name="T12" fmla="*/ 1 h 1"/>
              </a:gdLst>
              <a:ahLst/>
              <a:cxnLst>
                <a:cxn ang="T6">
                  <a:pos x="T0" y="T1"/>
                </a:cxn>
                <a:cxn ang="T7">
                  <a:pos x="T2" y="T3"/>
                </a:cxn>
                <a:cxn ang="T8">
                  <a:pos x="T4" y="T5"/>
                </a:cxn>
              </a:cxnLst>
              <a:rect l="T9" t="T10" r="T11" b="T12"/>
              <a:pathLst>
                <a:path w="97" h="1">
                  <a:moveTo>
                    <a:pt x="0" y="0"/>
                  </a:moveTo>
                  <a:lnTo>
                    <a:pt x="96" y="0"/>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3" name="Freeform 29"/>
            <p:cNvSpPr>
              <a:spLocks/>
            </p:cNvSpPr>
            <p:nvPr/>
          </p:nvSpPr>
          <p:spPr bwMode="auto">
            <a:xfrm>
              <a:off x="3586606"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4" name="Freeform 30"/>
            <p:cNvSpPr>
              <a:spLocks/>
            </p:cNvSpPr>
            <p:nvPr/>
          </p:nvSpPr>
          <p:spPr bwMode="auto">
            <a:xfrm>
              <a:off x="3314987"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5" name="Freeform 31"/>
            <p:cNvSpPr>
              <a:spLocks/>
            </p:cNvSpPr>
            <p:nvPr/>
          </p:nvSpPr>
          <p:spPr bwMode="auto">
            <a:xfrm>
              <a:off x="3407260"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6" name="Freeform 32"/>
            <p:cNvSpPr>
              <a:spLocks/>
            </p:cNvSpPr>
            <p:nvPr/>
          </p:nvSpPr>
          <p:spPr bwMode="auto">
            <a:xfrm>
              <a:off x="3500832"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7" name="Freeform 33"/>
            <p:cNvSpPr>
              <a:spLocks/>
            </p:cNvSpPr>
            <p:nvPr/>
          </p:nvSpPr>
          <p:spPr bwMode="auto">
            <a:xfrm>
              <a:off x="3684077"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8" name="Freeform 34"/>
            <p:cNvSpPr>
              <a:spLocks/>
            </p:cNvSpPr>
            <p:nvPr/>
          </p:nvSpPr>
          <p:spPr bwMode="auto">
            <a:xfrm>
              <a:off x="3668482"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39" name="Freeform 35"/>
            <p:cNvSpPr>
              <a:spLocks/>
            </p:cNvSpPr>
            <p:nvPr/>
          </p:nvSpPr>
          <p:spPr bwMode="auto">
            <a:xfrm>
              <a:off x="3765953"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40" name="Freeform 36"/>
            <p:cNvSpPr>
              <a:spLocks/>
            </p:cNvSpPr>
            <p:nvPr/>
          </p:nvSpPr>
          <p:spPr bwMode="auto">
            <a:xfrm>
              <a:off x="3750357"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41" name="Freeform 37"/>
            <p:cNvSpPr>
              <a:spLocks/>
            </p:cNvSpPr>
            <p:nvPr/>
          </p:nvSpPr>
          <p:spPr bwMode="auto">
            <a:xfrm>
              <a:off x="3190225"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42" name="Rectangle 38"/>
            <p:cNvSpPr>
              <a:spLocks noChangeArrowheads="1"/>
            </p:cNvSpPr>
            <p:nvPr/>
          </p:nvSpPr>
          <p:spPr bwMode="auto">
            <a:xfrm>
              <a:off x="3074559" y="6390550"/>
              <a:ext cx="38988" cy="23858"/>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43" name="Rectangle 39"/>
            <p:cNvSpPr>
              <a:spLocks noChangeArrowheads="1"/>
            </p:cNvSpPr>
            <p:nvPr/>
          </p:nvSpPr>
          <p:spPr bwMode="auto">
            <a:xfrm>
              <a:off x="3074559" y="6353059"/>
              <a:ext cx="38988" cy="23858"/>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44" name="Rectangle 40"/>
            <p:cNvSpPr>
              <a:spLocks noChangeArrowheads="1"/>
            </p:cNvSpPr>
            <p:nvPr/>
          </p:nvSpPr>
          <p:spPr bwMode="auto">
            <a:xfrm>
              <a:off x="3074559" y="6441675"/>
              <a:ext cx="20794" cy="28403"/>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45" name="Freeform 41"/>
            <p:cNvSpPr>
              <a:spLocks/>
            </p:cNvSpPr>
            <p:nvPr/>
          </p:nvSpPr>
          <p:spPr bwMode="auto">
            <a:xfrm>
              <a:off x="3225314" y="6337154"/>
              <a:ext cx="1300" cy="101113"/>
            </a:xfrm>
            <a:custGeom>
              <a:avLst/>
              <a:gdLst>
                <a:gd name="T0" fmla="*/ 0 w 1"/>
                <a:gd name="T1" fmla="*/ 0 h 89"/>
                <a:gd name="T2" fmla="*/ 0 w 1"/>
                <a:gd name="T3" fmla="*/ 2147483647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8"/>
                  </a:lnTo>
                  <a:lnTo>
                    <a:pt x="0" y="0"/>
                  </a:lnTo>
                </a:path>
              </a:pathLst>
            </a:custGeom>
            <a:noFill/>
            <a:ln w="25400" cap="rnd">
              <a:solidFill>
                <a:srgbClr val="01A0C6"/>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46" name="Freeform 42"/>
            <p:cNvSpPr>
              <a:spLocks/>
            </p:cNvSpPr>
            <p:nvPr/>
          </p:nvSpPr>
          <p:spPr bwMode="auto">
            <a:xfrm>
              <a:off x="3251306" y="6313295"/>
              <a:ext cx="36389" cy="1136"/>
            </a:xfrm>
            <a:custGeom>
              <a:avLst/>
              <a:gdLst>
                <a:gd name="T0" fmla="*/ 0 w 28"/>
                <a:gd name="T1" fmla="*/ 0 h 1"/>
                <a:gd name="T2" fmla="*/ 2147483647 w 28"/>
                <a:gd name="T3" fmla="*/ 0 h 1"/>
                <a:gd name="T4" fmla="*/ 0 w 28"/>
                <a:gd name="T5" fmla="*/ 0 h 1"/>
                <a:gd name="T6" fmla="*/ 0 60000 65536"/>
                <a:gd name="T7" fmla="*/ 0 60000 65536"/>
                <a:gd name="T8" fmla="*/ 0 60000 65536"/>
                <a:gd name="T9" fmla="*/ 0 w 28"/>
                <a:gd name="T10" fmla="*/ 0 h 1"/>
                <a:gd name="T11" fmla="*/ 28 w 28"/>
                <a:gd name="T12" fmla="*/ 1 h 1"/>
              </a:gdLst>
              <a:ahLst/>
              <a:cxnLst>
                <a:cxn ang="T6">
                  <a:pos x="T0" y="T1"/>
                </a:cxn>
                <a:cxn ang="T7">
                  <a:pos x="T2" y="T3"/>
                </a:cxn>
                <a:cxn ang="T8">
                  <a:pos x="T4" y="T5"/>
                </a:cxn>
              </a:cxnLst>
              <a:rect l="T9" t="T10" r="T11" b="T12"/>
              <a:pathLst>
                <a:path w="28" h="1">
                  <a:moveTo>
                    <a:pt x="0" y="0"/>
                  </a:moveTo>
                  <a:lnTo>
                    <a:pt x="27" y="0"/>
                  </a:lnTo>
                  <a:lnTo>
                    <a:pt x="0" y="0"/>
                  </a:lnTo>
                </a:path>
              </a:pathLst>
            </a:custGeom>
            <a:noFill/>
            <a:ln w="25400" cap="rnd">
              <a:solidFill>
                <a:srgbClr val="01A0C6"/>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grpSp>
      <p:grpSp>
        <p:nvGrpSpPr>
          <p:cNvPr id="47" name="组合 46"/>
          <p:cNvGrpSpPr>
            <a:grpSpLocks/>
          </p:cNvGrpSpPr>
          <p:nvPr/>
        </p:nvGrpSpPr>
        <p:grpSpPr bwMode="auto">
          <a:xfrm>
            <a:off x="4558631" y="8773866"/>
            <a:ext cx="752475" cy="355601"/>
            <a:chOff x="6283325" y="6286029"/>
            <a:chExt cx="752475" cy="355600"/>
          </a:xfrm>
        </p:grpSpPr>
        <p:sp>
          <p:nvSpPr>
            <p:cNvPr id="48" name="Freeform 44"/>
            <p:cNvSpPr>
              <a:spLocks/>
            </p:cNvSpPr>
            <p:nvPr/>
          </p:nvSpPr>
          <p:spPr bwMode="auto">
            <a:xfrm>
              <a:off x="6283325" y="6286029"/>
              <a:ext cx="752475" cy="348783"/>
            </a:xfrm>
            <a:custGeom>
              <a:avLst/>
              <a:gdLst>
                <a:gd name="T0" fmla="*/ 0 w 579"/>
                <a:gd name="T1" fmla="*/ 0 h 307"/>
                <a:gd name="T2" fmla="*/ 2147483647 w 579"/>
                <a:gd name="T3" fmla="*/ 0 h 307"/>
                <a:gd name="T4" fmla="*/ 2147483647 w 579"/>
                <a:gd name="T5" fmla="*/ 2147483647 h 307"/>
                <a:gd name="T6" fmla="*/ 0 w 579"/>
                <a:gd name="T7" fmla="*/ 2147483647 h 307"/>
                <a:gd name="T8" fmla="*/ 0 w 579"/>
                <a:gd name="T9" fmla="*/ 0 h 307"/>
                <a:gd name="T10" fmla="*/ 0 60000 65536"/>
                <a:gd name="T11" fmla="*/ 0 60000 65536"/>
                <a:gd name="T12" fmla="*/ 0 60000 65536"/>
                <a:gd name="T13" fmla="*/ 0 60000 65536"/>
                <a:gd name="T14" fmla="*/ 0 60000 65536"/>
                <a:gd name="T15" fmla="*/ 0 w 579"/>
                <a:gd name="T16" fmla="*/ 0 h 307"/>
                <a:gd name="T17" fmla="*/ 579 w 579"/>
                <a:gd name="T18" fmla="*/ 307 h 307"/>
              </a:gdLst>
              <a:ahLst/>
              <a:cxnLst>
                <a:cxn ang="T10">
                  <a:pos x="T0" y="T1"/>
                </a:cxn>
                <a:cxn ang="T11">
                  <a:pos x="T2" y="T3"/>
                </a:cxn>
                <a:cxn ang="T12">
                  <a:pos x="T4" y="T5"/>
                </a:cxn>
                <a:cxn ang="T13">
                  <a:pos x="T6" y="T7"/>
                </a:cxn>
                <a:cxn ang="T14">
                  <a:pos x="T8" y="T9"/>
                </a:cxn>
              </a:cxnLst>
              <a:rect l="T15" t="T16" r="T17" b="T18"/>
              <a:pathLst>
                <a:path w="579" h="307">
                  <a:moveTo>
                    <a:pt x="0" y="0"/>
                  </a:moveTo>
                  <a:lnTo>
                    <a:pt x="578" y="0"/>
                  </a:lnTo>
                  <a:lnTo>
                    <a:pt x="578" y="306"/>
                  </a:lnTo>
                  <a:lnTo>
                    <a:pt x="0" y="306"/>
                  </a:lnTo>
                  <a:lnTo>
                    <a:pt x="0" y="0"/>
                  </a:lnTo>
                </a:path>
              </a:pathLst>
            </a:custGeom>
            <a:solidFill>
              <a:srgbClr val="13017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49" name="Freeform 45"/>
            <p:cNvSpPr>
              <a:spLocks/>
            </p:cNvSpPr>
            <p:nvPr/>
          </p:nvSpPr>
          <p:spPr bwMode="auto">
            <a:xfrm>
              <a:off x="6554944"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0" name="Freeform 46"/>
            <p:cNvSpPr>
              <a:spLocks/>
            </p:cNvSpPr>
            <p:nvPr/>
          </p:nvSpPr>
          <p:spPr bwMode="auto">
            <a:xfrm>
              <a:off x="6642018"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1" name="Freeform 47"/>
            <p:cNvSpPr>
              <a:spLocks/>
            </p:cNvSpPr>
            <p:nvPr/>
          </p:nvSpPr>
          <p:spPr bwMode="auto">
            <a:xfrm>
              <a:off x="6734290"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2" name="Freeform 48"/>
            <p:cNvSpPr>
              <a:spLocks/>
            </p:cNvSpPr>
            <p:nvPr/>
          </p:nvSpPr>
          <p:spPr bwMode="auto">
            <a:xfrm>
              <a:off x="6820065"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3" name="Freeform 49"/>
            <p:cNvSpPr>
              <a:spLocks/>
            </p:cNvSpPr>
            <p:nvPr/>
          </p:nvSpPr>
          <p:spPr bwMode="auto">
            <a:xfrm>
              <a:off x="6283325" y="6510977"/>
              <a:ext cx="126062" cy="1136"/>
            </a:xfrm>
            <a:custGeom>
              <a:avLst/>
              <a:gdLst>
                <a:gd name="T0" fmla="*/ 0 w 97"/>
                <a:gd name="T1" fmla="*/ 0 h 1"/>
                <a:gd name="T2" fmla="*/ 2147483647 w 97"/>
                <a:gd name="T3" fmla="*/ 0 h 1"/>
                <a:gd name="T4" fmla="*/ 0 w 97"/>
                <a:gd name="T5" fmla="*/ 0 h 1"/>
                <a:gd name="T6" fmla="*/ 0 60000 65536"/>
                <a:gd name="T7" fmla="*/ 0 60000 65536"/>
                <a:gd name="T8" fmla="*/ 0 60000 65536"/>
                <a:gd name="T9" fmla="*/ 0 w 97"/>
                <a:gd name="T10" fmla="*/ 0 h 1"/>
                <a:gd name="T11" fmla="*/ 97 w 97"/>
                <a:gd name="T12" fmla="*/ 1 h 1"/>
              </a:gdLst>
              <a:ahLst/>
              <a:cxnLst>
                <a:cxn ang="T6">
                  <a:pos x="T0" y="T1"/>
                </a:cxn>
                <a:cxn ang="T7">
                  <a:pos x="T2" y="T3"/>
                </a:cxn>
                <a:cxn ang="T8">
                  <a:pos x="T4" y="T5"/>
                </a:cxn>
              </a:cxnLst>
              <a:rect l="T9" t="T10" r="T11" b="T12"/>
              <a:pathLst>
                <a:path w="97" h="1">
                  <a:moveTo>
                    <a:pt x="0" y="0"/>
                  </a:moveTo>
                  <a:lnTo>
                    <a:pt x="96" y="0"/>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4" name="Freeform 50"/>
            <p:cNvSpPr>
              <a:spLocks/>
            </p:cNvSpPr>
            <p:nvPr/>
          </p:nvSpPr>
          <p:spPr bwMode="auto">
            <a:xfrm>
              <a:off x="6804469"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5" name="Freeform 51"/>
            <p:cNvSpPr>
              <a:spLocks/>
            </p:cNvSpPr>
            <p:nvPr/>
          </p:nvSpPr>
          <p:spPr bwMode="auto">
            <a:xfrm>
              <a:off x="6532850"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6" name="Freeform 52"/>
            <p:cNvSpPr>
              <a:spLocks/>
            </p:cNvSpPr>
            <p:nvPr/>
          </p:nvSpPr>
          <p:spPr bwMode="auto">
            <a:xfrm>
              <a:off x="6625123"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7" name="Freeform 53"/>
            <p:cNvSpPr>
              <a:spLocks/>
            </p:cNvSpPr>
            <p:nvPr/>
          </p:nvSpPr>
          <p:spPr bwMode="auto">
            <a:xfrm>
              <a:off x="6718695"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8" name="Freeform 54"/>
            <p:cNvSpPr>
              <a:spLocks/>
            </p:cNvSpPr>
            <p:nvPr/>
          </p:nvSpPr>
          <p:spPr bwMode="auto">
            <a:xfrm>
              <a:off x="6901940"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59" name="Freeform 55"/>
            <p:cNvSpPr>
              <a:spLocks/>
            </p:cNvSpPr>
            <p:nvPr/>
          </p:nvSpPr>
          <p:spPr bwMode="auto">
            <a:xfrm>
              <a:off x="6886345"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60" name="Freeform 56"/>
            <p:cNvSpPr>
              <a:spLocks/>
            </p:cNvSpPr>
            <p:nvPr/>
          </p:nvSpPr>
          <p:spPr bwMode="auto">
            <a:xfrm>
              <a:off x="6983816"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61" name="Freeform 57"/>
            <p:cNvSpPr>
              <a:spLocks/>
            </p:cNvSpPr>
            <p:nvPr/>
          </p:nvSpPr>
          <p:spPr bwMode="auto">
            <a:xfrm>
              <a:off x="6968220"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62" name="Freeform 58"/>
            <p:cNvSpPr>
              <a:spLocks/>
            </p:cNvSpPr>
            <p:nvPr/>
          </p:nvSpPr>
          <p:spPr bwMode="auto">
            <a:xfrm>
              <a:off x="6408088"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63" name="Rectangle 59"/>
            <p:cNvSpPr>
              <a:spLocks noChangeArrowheads="1"/>
            </p:cNvSpPr>
            <p:nvPr/>
          </p:nvSpPr>
          <p:spPr bwMode="auto">
            <a:xfrm>
              <a:off x="6292422" y="6390550"/>
              <a:ext cx="38988" cy="23858"/>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64" name="Rectangle 60"/>
            <p:cNvSpPr>
              <a:spLocks noChangeArrowheads="1"/>
            </p:cNvSpPr>
            <p:nvPr/>
          </p:nvSpPr>
          <p:spPr bwMode="auto">
            <a:xfrm>
              <a:off x="6292422" y="6353059"/>
              <a:ext cx="38988" cy="23858"/>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65" name="Rectangle 61"/>
            <p:cNvSpPr>
              <a:spLocks noChangeArrowheads="1"/>
            </p:cNvSpPr>
            <p:nvPr/>
          </p:nvSpPr>
          <p:spPr bwMode="auto">
            <a:xfrm>
              <a:off x="6292422" y="6441675"/>
              <a:ext cx="20794" cy="28403"/>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66" name="Freeform 62"/>
            <p:cNvSpPr>
              <a:spLocks/>
            </p:cNvSpPr>
            <p:nvPr/>
          </p:nvSpPr>
          <p:spPr bwMode="auto">
            <a:xfrm>
              <a:off x="6443177" y="6337154"/>
              <a:ext cx="1300" cy="101113"/>
            </a:xfrm>
            <a:custGeom>
              <a:avLst/>
              <a:gdLst>
                <a:gd name="T0" fmla="*/ 0 w 1"/>
                <a:gd name="T1" fmla="*/ 0 h 89"/>
                <a:gd name="T2" fmla="*/ 0 w 1"/>
                <a:gd name="T3" fmla="*/ 2147483647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8"/>
                  </a:lnTo>
                  <a:lnTo>
                    <a:pt x="0" y="0"/>
                  </a:lnTo>
                </a:path>
              </a:pathLst>
            </a:custGeom>
            <a:noFill/>
            <a:ln w="25400" cap="rnd">
              <a:solidFill>
                <a:srgbClr val="01A0C6"/>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67" name="Freeform 63"/>
            <p:cNvSpPr>
              <a:spLocks/>
            </p:cNvSpPr>
            <p:nvPr/>
          </p:nvSpPr>
          <p:spPr bwMode="auto">
            <a:xfrm>
              <a:off x="6469169" y="6313295"/>
              <a:ext cx="36389" cy="1136"/>
            </a:xfrm>
            <a:custGeom>
              <a:avLst/>
              <a:gdLst>
                <a:gd name="T0" fmla="*/ 0 w 28"/>
                <a:gd name="T1" fmla="*/ 0 h 1"/>
                <a:gd name="T2" fmla="*/ 2147483647 w 28"/>
                <a:gd name="T3" fmla="*/ 0 h 1"/>
                <a:gd name="T4" fmla="*/ 0 w 28"/>
                <a:gd name="T5" fmla="*/ 0 h 1"/>
                <a:gd name="T6" fmla="*/ 0 60000 65536"/>
                <a:gd name="T7" fmla="*/ 0 60000 65536"/>
                <a:gd name="T8" fmla="*/ 0 60000 65536"/>
                <a:gd name="T9" fmla="*/ 0 w 28"/>
                <a:gd name="T10" fmla="*/ 0 h 1"/>
                <a:gd name="T11" fmla="*/ 28 w 28"/>
                <a:gd name="T12" fmla="*/ 1 h 1"/>
              </a:gdLst>
              <a:ahLst/>
              <a:cxnLst>
                <a:cxn ang="T6">
                  <a:pos x="T0" y="T1"/>
                </a:cxn>
                <a:cxn ang="T7">
                  <a:pos x="T2" y="T3"/>
                </a:cxn>
                <a:cxn ang="T8">
                  <a:pos x="T4" y="T5"/>
                </a:cxn>
              </a:cxnLst>
              <a:rect l="T9" t="T10" r="T11" b="T12"/>
              <a:pathLst>
                <a:path w="28" h="1">
                  <a:moveTo>
                    <a:pt x="0" y="0"/>
                  </a:moveTo>
                  <a:lnTo>
                    <a:pt x="27" y="0"/>
                  </a:lnTo>
                  <a:lnTo>
                    <a:pt x="0" y="0"/>
                  </a:lnTo>
                </a:path>
              </a:pathLst>
            </a:custGeom>
            <a:noFill/>
            <a:ln w="25400" cap="rnd">
              <a:solidFill>
                <a:srgbClr val="01A0C6"/>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grpSp>
      <p:sp>
        <p:nvSpPr>
          <p:cNvPr id="68" name="Line 64"/>
          <p:cNvSpPr>
            <a:spLocks noChangeShapeType="1"/>
          </p:cNvSpPr>
          <p:nvPr/>
        </p:nvSpPr>
        <p:spPr bwMode="auto">
          <a:xfrm flipV="1">
            <a:off x="1101808" y="8458397"/>
            <a:ext cx="5629807" cy="0"/>
          </a:xfrm>
          <a:prstGeom prst="line">
            <a:avLst/>
          </a:prstGeom>
          <a:noFill/>
          <a:ln w="28575">
            <a:solidFill>
              <a:srgbClr val="B90FE1"/>
            </a:solidFill>
            <a:round/>
            <a:headEnd/>
            <a:tailEnd/>
          </a:ln>
          <a:extLst>
            <a:ext uri="{909E8E84-426E-40DD-AFC4-6F175D3DCCD1}">
              <a14:hiddenFill xmlns:a14="http://schemas.microsoft.com/office/drawing/2010/main">
                <a:noFill/>
              </a14:hiddenFill>
            </a:ext>
          </a:extLst>
        </p:spPr>
        <p:txBody>
          <a:bodyPr wrap="none" lIns="0" tIns="33338" rIns="0" bIns="33338" anchor="ctr"/>
          <a:lstStyle/>
          <a:p>
            <a:endParaRPr lang="zh-CN" altLang="en-US"/>
          </a:p>
        </p:txBody>
      </p:sp>
      <p:sp>
        <p:nvSpPr>
          <p:cNvPr id="69" name="Rectangle 65"/>
          <p:cNvSpPr>
            <a:spLocks noChangeArrowheads="1"/>
          </p:cNvSpPr>
          <p:nvPr/>
        </p:nvSpPr>
        <p:spPr bwMode="auto">
          <a:xfrm>
            <a:off x="119573" y="8251206"/>
            <a:ext cx="2097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5357" tIns="52679" rIns="105357" bIns="52679" anchor="ctr"/>
          <a:lstStyle/>
          <a:p>
            <a:pPr algn="r" defTabSz="760413" eaLnBrk="0" hangingPunct="0">
              <a:lnSpc>
                <a:spcPct val="100000"/>
              </a:lnSpc>
              <a:spcBef>
                <a:spcPct val="0"/>
              </a:spcBef>
              <a:buClrTx/>
              <a:buFontTx/>
              <a:buNone/>
            </a:pPr>
            <a:endParaRPr kumimoji="0" lang="zh-CN" altLang="de-DE" sz="1800" b="1" dirty="0">
              <a:latin typeface="Lucida Sans Unicode" pitchFamily="34" charset="0"/>
              <a:ea typeface="黑体" pitchFamily="49" charset="-122"/>
            </a:endParaRPr>
          </a:p>
        </p:txBody>
      </p:sp>
      <p:sp>
        <p:nvSpPr>
          <p:cNvPr id="70" name="Rectangle 66">
            <a:hlinkClick r:id="rId4" action="ppaction://hlinkpres?slideindex=12&amp;slidetitle=SAP R/3 Funktionen der  SS  WM-LSR  und  MM-MOB"/>
          </p:cNvPr>
          <p:cNvSpPr>
            <a:spLocks noChangeArrowheads="1"/>
          </p:cNvSpPr>
          <p:nvPr/>
        </p:nvSpPr>
        <p:spPr bwMode="auto">
          <a:xfrm>
            <a:off x="2016206" y="3713723"/>
            <a:ext cx="1371600"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100000"/>
              </a:lnSpc>
              <a:spcBef>
                <a:spcPct val="0"/>
              </a:spcBef>
              <a:buClrTx/>
              <a:buFontTx/>
              <a:buNone/>
            </a:pPr>
            <a:r>
              <a:rPr kumimoji="0" lang="zh-CN" altLang="de-DE" sz="1200" dirty="0">
                <a:latin typeface="微软雅黑" pitchFamily="34" charset="-122"/>
                <a:ea typeface="微软雅黑" pitchFamily="34" charset="-122"/>
              </a:rPr>
              <a:t>生产调度</a:t>
            </a:r>
          </a:p>
        </p:txBody>
      </p:sp>
      <p:sp>
        <p:nvSpPr>
          <p:cNvPr id="71" name="Rectangle 67">
            <a:hlinkClick r:id="rId6" action="ppaction://hlinkpres?slideindex=6&amp;slidetitle=ERP完成生产计划订单"/>
          </p:cNvPr>
          <p:cNvSpPr>
            <a:spLocks noChangeArrowheads="1"/>
          </p:cNvSpPr>
          <p:nvPr/>
        </p:nvSpPr>
        <p:spPr bwMode="auto">
          <a:xfrm>
            <a:off x="3691457" y="5399384"/>
            <a:ext cx="63023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0" tIns="0" rIns="0" bIns="0"/>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设备管理</a:t>
            </a:r>
          </a:p>
        </p:txBody>
      </p:sp>
      <p:sp>
        <p:nvSpPr>
          <p:cNvPr id="72" name="Rectangle 68">
            <a:hlinkClick r:id="rId6" action="ppaction://hlinkpres?slideindex=6&amp;slidetitle=ERP完成生产计划订单"/>
          </p:cNvPr>
          <p:cNvSpPr>
            <a:spLocks noChangeArrowheads="1"/>
          </p:cNvSpPr>
          <p:nvPr/>
        </p:nvSpPr>
        <p:spPr bwMode="auto">
          <a:xfrm>
            <a:off x="3585592" y="4579713"/>
            <a:ext cx="9906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0" tIns="0" rIns="0" bIns="0"/>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质量过程控制</a:t>
            </a:r>
          </a:p>
        </p:txBody>
      </p:sp>
      <p:sp>
        <p:nvSpPr>
          <p:cNvPr id="73" name="Rectangle 69">
            <a:hlinkClick r:id="rId4" action="ppaction://hlinkpres?slideindex=12&amp;slidetitle=SAP R/3 Funktionen der  SS  WM-LSR  und  MM-MOB"/>
          </p:cNvPr>
          <p:cNvSpPr>
            <a:spLocks noChangeArrowheads="1"/>
          </p:cNvSpPr>
          <p:nvPr/>
        </p:nvSpPr>
        <p:spPr bwMode="auto">
          <a:xfrm>
            <a:off x="5379369" y="4119201"/>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0" tIns="0" rIns="0" bIns="0"/>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生产报表</a:t>
            </a:r>
          </a:p>
        </p:txBody>
      </p:sp>
      <p:sp>
        <p:nvSpPr>
          <p:cNvPr id="82" name="Text Box 78"/>
          <p:cNvSpPr txBox="1">
            <a:spLocks noChangeArrowheads="1"/>
          </p:cNvSpPr>
          <p:nvPr/>
        </p:nvSpPr>
        <p:spPr bwMode="auto">
          <a:xfrm>
            <a:off x="994048" y="8251211"/>
            <a:ext cx="1066800" cy="2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03698" tIns="53923" rIns="103698" bIns="53923">
            <a:spAutoFit/>
          </a:bodyPr>
          <a:lstStyle>
            <a:lvl1pPr defTabSz="1054100" eaLnBrk="0" hangingPunct="0">
              <a:defRPr kumimoji="1" sz="1400">
                <a:solidFill>
                  <a:schemeClr val="tx1"/>
                </a:solidFill>
                <a:latin typeface="宋体" pitchFamily="2" charset="-122"/>
                <a:ea typeface="宋体" pitchFamily="2" charset="-122"/>
              </a:defRPr>
            </a:lvl1pPr>
            <a:lvl2pPr marL="742950" indent="-285750" defTabSz="1054100" eaLnBrk="0" hangingPunct="0">
              <a:defRPr kumimoji="1" sz="1400">
                <a:solidFill>
                  <a:schemeClr val="tx1"/>
                </a:solidFill>
                <a:latin typeface="宋体" pitchFamily="2" charset="-122"/>
                <a:ea typeface="宋体" pitchFamily="2" charset="-122"/>
              </a:defRPr>
            </a:lvl2pPr>
            <a:lvl3pPr marL="1143000" indent="-228600" defTabSz="1054100" eaLnBrk="0" hangingPunct="0">
              <a:defRPr kumimoji="1" sz="1400">
                <a:solidFill>
                  <a:schemeClr val="tx1"/>
                </a:solidFill>
                <a:latin typeface="宋体" pitchFamily="2" charset="-122"/>
                <a:ea typeface="宋体" pitchFamily="2" charset="-122"/>
              </a:defRPr>
            </a:lvl3pPr>
            <a:lvl4pPr marL="1600200" indent="-228600" defTabSz="1054100" eaLnBrk="0" hangingPunct="0">
              <a:defRPr kumimoji="1" sz="1400">
                <a:solidFill>
                  <a:schemeClr val="tx1"/>
                </a:solidFill>
                <a:latin typeface="宋体" pitchFamily="2" charset="-122"/>
                <a:ea typeface="宋体" pitchFamily="2" charset="-122"/>
              </a:defRPr>
            </a:lvl4pPr>
            <a:lvl5pPr marL="2057400" indent="-228600" defTabSz="1054100" eaLnBrk="0" hangingPunct="0">
              <a:defRPr kumimoji="1" sz="1400">
                <a:solidFill>
                  <a:schemeClr val="tx1"/>
                </a:solidFill>
                <a:latin typeface="宋体" pitchFamily="2" charset="-122"/>
                <a:ea typeface="宋体" pitchFamily="2" charset="-122"/>
              </a:defRPr>
            </a:lvl5pPr>
            <a:lvl6pPr marL="25146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6pPr>
            <a:lvl7pPr marL="29718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7pPr>
            <a:lvl8pPr marL="34290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8pPr>
            <a:lvl9pPr marL="38862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9pPr>
          </a:lstStyle>
          <a:p>
            <a:pPr>
              <a:lnSpc>
                <a:spcPct val="100000"/>
              </a:lnSpc>
              <a:spcBef>
                <a:spcPct val="0"/>
              </a:spcBef>
              <a:buClrTx/>
              <a:buFontTx/>
              <a:buNone/>
            </a:pPr>
            <a:r>
              <a:rPr kumimoji="0" lang="de-DE" altLang="zh-CN" sz="1000" b="1" dirty="0">
                <a:latin typeface="微软雅黑" pitchFamily="34" charset="-122"/>
                <a:ea typeface="微软雅黑" pitchFamily="34" charset="-122"/>
              </a:rPr>
              <a:t>OPC-Server</a:t>
            </a:r>
            <a:endParaRPr kumimoji="0" lang="zh-CN" altLang="de-DE" sz="1000" b="1" dirty="0">
              <a:latin typeface="微软雅黑" pitchFamily="34" charset="-122"/>
              <a:ea typeface="微软雅黑" pitchFamily="34" charset="-122"/>
            </a:endParaRPr>
          </a:p>
        </p:txBody>
      </p:sp>
      <p:graphicFrame>
        <p:nvGraphicFramePr>
          <p:cNvPr id="83" name="Object 2"/>
          <p:cNvGraphicFramePr>
            <a:graphicFrameLocks noChangeAspect="1"/>
          </p:cNvGraphicFramePr>
          <p:nvPr>
            <p:extLst>
              <p:ext uri="{D42A27DB-BD31-4B8C-83A1-F6EECF244321}">
                <p14:modId xmlns:p14="http://schemas.microsoft.com/office/powerpoint/2010/main" val="1122114750"/>
              </p:ext>
            </p:extLst>
          </p:nvPr>
        </p:nvGraphicFramePr>
        <p:xfrm>
          <a:off x="1451248" y="7541173"/>
          <a:ext cx="609600" cy="714375"/>
        </p:xfrm>
        <a:graphic>
          <a:graphicData uri="http://schemas.openxmlformats.org/presentationml/2006/ole">
            <mc:AlternateContent xmlns:mc="http://schemas.openxmlformats.org/markup-compatibility/2006">
              <mc:Choice xmlns:v="urn:schemas-microsoft-com:vml" Requires="v">
                <p:oleObj spid="_x0000_s1238" name="Visio" r:id="rId7" imgW="885960" imgH="1095120" progId="Visio.Drawing.11">
                  <p:embed/>
                </p:oleObj>
              </mc:Choice>
              <mc:Fallback>
                <p:oleObj name="Visio" r:id="rId7" imgW="885960" imgH="109512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1248" y="7541173"/>
                        <a:ext cx="609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4" name="组合 83"/>
          <p:cNvGrpSpPr>
            <a:grpSpLocks/>
          </p:cNvGrpSpPr>
          <p:nvPr/>
        </p:nvGrpSpPr>
        <p:grpSpPr bwMode="auto">
          <a:xfrm>
            <a:off x="2483771" y="8773866"/>
            <a:ext cx="752475" cy="355601"/>
            <a:chOff x="4208462" y="6286029"/>
            <a:chExt cx="752475" cy="355600"/>
          </a:xfrm>
        </p:grpSpPr>
        <p:sp>
          <p:nvSpPr>
            <p:cNvPr id="85" name="Freeform 95"/>
            <p:cNvSpPr>
              <a:spLocks/>
            </p:cNvSpPr>
            <p:nvPr/>
          </p:nvSpPr>
          <p:spPr bwMode="auto">
            <a:xfrm>
              <a:off x="4208462" y="6286029"/>
              <a:ext cx="752475" cy="348783"/>
            </a:xfrm>
            <a:custGeom>
              <a:avLst/>
              <a:gdLst>
                <a:gd name="T0" fmla="*/ 0 w 579"/>
                <a:gd name="T1" fmla="*/ 0 h 307"/>
                <a:gd name="T2" fmla="*/ 2147483647 w 579"/>
                <a:gd name="T3" fmla="*/ 0 h 307"/>
                <a:gd name="T4" fmla="*/ 2147483647 w 579"/>
                <a:gd name="T5" fmla="*/ 2147483647 h 307"/>
                <a:gd name="T6" fmla="*/ 0 w 579"/>
                <a:gd name="T7" fmla="*/ 2147483647 h 307"/>
                <a:gd name="T8" fmla="*/ 0 w 579"/>
                <a:gd name="T9" fmla="*/ 0 h 307"/>
                <a:gd name="T10" fmla="*/ 0 60000 65536"/>
                <a:gd name="T11" fmla="*/ 0 60000 65536"/>
                <a:gd name="T12" fmla="*/ 0 60000 65536"/>
                <a:gd name="T13" fmla="*/ 0 60000 65536"/>
                <a:gd name="T14" fmla="*/ 0 60000 65536"/>
                <a:gd name="T15" fmla="*/ 0 w 579"/>
                <a:gd name="T16" fmla="*/ 0 h 307"/>
                <a:gd name="T17" fmla="*/ 579 w 579"/>
                <a:gd name="T18" fmla="*/ 307 h 307"/>
              </a:gdLst>
              <a:ahLst/>
              <a:cxnLst>
                <a:cxn ang="T10">
                  <a:pos x="T0" y="T1"/>
                </a:cxn>
                <a:cxn ang="T11">
                  <a:pos x="T2" y="T3"/>
                </a:cxn>
                <a:cxn ang="T12">
                  <a:pos x="T4" y="T5"/>
                </a:cxn>
                <a:cxn ang="T13">
                  <a:pos x="T6" y="T7"/>
                </a:cxn>
                <a:cxn ang="T14">
                  <a:pos x="T8" y="T9"/>
                </a:cxn>
              </a:cxnLst>
              <a:rect l="T15" t="T16" r="T17" b="T18"/>
              <a:pathLst>
                <a:path w="579" h="307">
                  <a:moveTo>
                    <a:pt x="0" y="0"/>
                  </a:moveTo>
                  <a:lnTo>
                    <a:pt x="578" y="0"/>
                  </a:lnTo>
                  <a:lnTo>
                    <a:pt x="578" y="306"/>
                  </a:lnTo>
                  <a:lnTo>
                    <a:pt x="0" y="306"/>
                  </a:lnTo>
                  <a:lnTo>
                    <a:pt x="0" y="0"/>
                  </a:lnTo>
                </a:path>
              </a:pathLst>
            </a:custGeom>
            <a:solidFill>
              <a:srgbClr val="13017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86" name="Freeform 96"/>
            <p:cNvSpPr>
              <a:spLocks/>
            </p:cNvSpPr>
            <p:nvPr/>
          </p:nvSpPr>
          <p:spPr bwMode="auto">
            <a:xfrm>
              <a:off x="4480081"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87" name="Freeform 97"/>
            <p:cNvSpPr>
              <a:spLocks/>
            </p:cNvSpPr>
            <p:nvPr/>
          </p:nvSpPr>
          <p:spPr bwMode="auto">
            <a:xfrm>
              <a:off x="4567155"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88" name="Freeform 98"/>
            <p:cNvSpPr>
              <a:spLocks/>
            </p:cNvSpPr>
            <p:nvPr/>
          </p:nvSpPr>
          <p:spPr bwMode="auto">
            <a:xfrm>
              <a:off x="4659427"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89" name="Freeform 99"/>
            <p:cNvSpPr>
              <a:spLocks/>
            </p:cNvSpPr>
            <p:nvPr/>
          </p:nvSpPr>
          <p:spPr bwMode="auto">
            <a:xfrm>
              <a:off x="4745202"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0" name="Freeform 100"/>
            <p:cNvSpPr>
              <a:spLocks/>
            </p:cNvSpPr>
            <p:nvPr/>
          </p:nvSpPr>
          <p:spPr bwMode="auto">
            <a:xfrm>
              <a:off x="4208462" y="6510977"/>
              <a:ext cx="126062" cy="1136"/>
            </a:xfrm>
            <a:custGeom>
              <a:avLst/>
              <a:gdLst>
                <a:gd name="T0" fmla="*/ 0 w 97"/>
                <a:gd name="T1" fmla="*/ 0 h 1"/>
                <a:gd name="T2" fmla="*/ 2147483647 w 97"/>
                <a:gd name="T3" fmla="*/ 0 h 1"/>
                <a:gd name="T4" fmla="*/ 0 w 97"/>
                <a:gd name="T5" fmla="*/ 0 h 1"/>
                <a:gd name="T6" fmla="*/ 0 60000 65536"/>
                <a:gd name="T7" fmla="*/ 0 60000 65536"/>
                <a:gd name="T8" fmla="*/ 0 60000 65536"/>
                <a:gd name="T9" fmla="*/ 0 w 97"/>
                <a:gd name="T10" fmla="*/ 0 h 1"/>
                <a:gd name="T11" fmla="*/ 97 w 97"/>
                <a:gd name="T12" fmla="*/ 1 h 1"/>
              </a:gdLst>
              <a:ahLst/>
              <a:cxnLst>
                <a:cxn ang="T6">
                  <a:pos x="T0" y="T1"/>
                </a:cxn>
                <a:cxn ang="T7">
                  <a:pos x="T2" y="T3"/>
                </a:cxn>
                <a:cxn ang="T8">
                  <a:pos x="T4" y="T5"/>
                </a:cxn>
              </a:cxnLst>
              <a:rect l="T9" t="T10" r="T11" b="T12"/>
              <a:pathLst>
                <a:path w="97" h="1">
                  <a:moveTo>
                    <a:pt x="0" y="0"/>
                  </a:moveTo>
                  <a:lnTo>
                    <a:pt x="96" y="0"/>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1" name="Freeform 101"/>
            <p:cNvSpPr>
              <a:spLocks/>
            </p:cNvSpPr>
            <p:nvPr/>
          </p:nvSpPr>
          <p:spPr bwMode="auto">
            <a:xfrm>
              <a:off x="4729606"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2" name="Freeform 102"/>
            <p:cNvSpPr>
              <a:spLocks/>
            </p:cNvSpPr>
            <p:nvPr/>
          </p:nvSpPr>
          <p:spPr bwMode="auto">
            <a:xfrm>
              <a:off x="4457987"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3" name="Freeform 103"/>
            <p:cNvSpPr>
              <a:spLocks/>
            </p:cNvSpPr>
            <p:nvPr/>
          </p:nvSpPr>
          <p:spPr bwMode="auto">
            <a:xfrm>
              <a:off x="4550260"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4" name="Freeform 104"/>
            <p:cNvSpPr>
              <a:spLocks/>
            </p:cNvSpPr>
            <p:nvPr/>
          </p:nvSpPr>
          <p:spPr bwMode="auto">
            <a:xfrm>
              <a:off x="4643832"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5" name="Freeform 105"/>
            <p:cNvSpPr>
              <a:spLocks/>
            </p:cNvSpPr>
            <p:nvPr/>
          </p:nvSpPr>
          <p:spPr bwMode="auto">
            <a:xfrm>
              <a:off x="4827077"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6" name="Freeform 106"/>
            <p:cNvSpPr>
              <a:spLocks/>
            </p:cNvSpPr>
            <p:nvPr/>
          </p:nvSpPr>
          <p:spPr bwMode="auto">
            <a:xfrm>
              <a:off x="4811482"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7" name="Freeform 107"/>
            <p:cNvSpPr>
              <a:spLocks/>
            </p:cNvSpPr>
            <p:nvPr/>
          </p:nvSpPr>
          <p:spPr bwMode="auto">
            <a:xfrm>
              <a:off x="4908953"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8" name="Freeform 108"/>
            <p:cNvSpPr>
              <a:spLocks/>
            </p:cNvSpPr>
            <p:nvPr/>
          </p:nvSpPr>
          <p:spPr bwMode="auto">
            <a:xfrm>
              <a:off x="4893357"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99" name="Freeform 109"/>
            <p:cNvSpPr>
              <a:spLocks/>
            </p:cNvSpPr>
            <p:nvPr/>
          </p:nvSpPr>
          <p:spPr bwMode="auto">
            <a:xfrm>
              <a:off x="4333225"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00" name="Rectangle 110"/>
            <p:cNvSpPr>
              <a:spLocks noChangeArrowheads="1"/>
            </p:cNvSpPr>
            <p:nvPr/>
          </p:nvSpPr>
          <p:spPr bwMode="auto">
            <a:xfrm>
              <a:off x="4217559" y="6390550"/>
              <a:ext cx="38988" cy="23858"/>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01" name="Rectangle 111"/>
            <p:cNvSpPr>
              <a:spLocks noChangeArrowheads="1"/>
            </p:cNvSpPr>
            <p:nvPr/>
          </p:nvSpPr>
          <p:spPr bwMode="auto">
            <a:xfrm>
              <a:off x="4217559" y="6353059"/>
              <a:ext cx="38988" cy="23858"/>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02" name="Rectangle 112"/>
            <p:cNvSpPr>
              <a:spLocks noChangeArrowheads="1"/>
            </p:cNvSpPr>
            <p:nvPr/>
          </p:nvSpPr>
          <p:spPr bwMode="auto">
            <a:xfrm>
              <a:off x="4217559" y="6441675"/>
              <a:ext cx="20794" cy="28403"/>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03" name="Freeform 113"/>
            <p:cNvSpPr>
              <a:spLocks/>
            </p:cNvSpPr>
            <p:nvPr/>
          </p:nvSpPr>
          <p:spPr bwMode="auto">
            <a:xfrm>
              <a:off x="4368314" y="6337154"/>
              <a:ext cx="1300" cy="101113"/>
            </a:xfrm>
            <a:custGeom>
              <a:avLst/>
              <a:gdLst>
                <a:gd name="T0" fmla="*/ 0 w 1"/>
                <a:gd name="T1" fmla="*/ 0 h 89"/>
                <a:gd name="T2" fmla="*/ 0 w 1"/>
                <a:gd name="T3" fmla="*/ 2147483647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8"/>
                  </a:lnTo>
                  <a:lnTo>
                    <a:pt x="0" y="0"/>
                  </a:lnTo>
                </a:path>
              </a:pathLst>
            </a:custGeom>
            <a:noFill/>
            <a:ln w="25400" cap="rnd">
              <a:solidFill>
                <a:srgbClr val="01A0C6"/>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04" name="Freeform 114"/>
            <p:cNvSpPr>
              <a:spLocks/>
            </p:cNvSpPr>
            <p:nvPr/>
          </p:nvSpPr>
          <p:spPr bwMode="auto">
            <a:xfrm>
              <a:off x="4394306" y="6313295"/>
              <a:ext cx="36389" cy="1136"/>
            </a:xfrm>
            <a:custGeom>
              <a:avLst/>
              <a:gdLst>
                <a:gd name="T0" fmla="*/ 0 w 28"/>
                <a:gd name="T1" fmla="*/ 0 h 1"/>
                <a:gd name="T2" fmla="*/ 2147483647 w 28"/>
                <a:gd name="T3" fmla="*/ 0 h 1"/>
                <a:gd name="T4" fmla="*/ 0 w 28"/>
                <a:gd name="T5" fmla="*/ 0 h 1"/>
                <a:gd name="T6" fmla="*/ 0 60000 65536"/>
                <a:gd name="T7" fmla="*/ 0 60000 65536"/>
                <a:gd name="T8" fmla="*/ 0 60000 65536"/>
                <a:gd name="T9" fmla="*/ 0 w 28"/>
                <a:gd name="T10" fmla="*/ 0 h 1"/>
                <a:gd name="T11" fmla="*/ 28 w 28"/>
                <a:gd name="T12" fmla="*/ 1 h 1"/>
              </a:gdLst>
              <a:ahLst/>
              <a:cxnLst>
                <a:cxn ang="T6">
                  <a:pos x="T0" y="T1"/>
                </a:cxn>
                <a:cxn ang="T7">
                  <a:pos x="T2" y="T3"/>
                </a:cxn>
                <a:cxn ang="T8">
                  <a:pos x="T4" y="T5"/>
                </a:cxn>
              </a:cxnLst>
              <a:rect l="T9" t="T10" r="T11" b="T12"/>
              <a:pathLst>
                <a:path w="28" h="1">
                  <a:moveTo>
                    <a:pt x="0" y="0"/>
                  </a:moveTo>
                  <a:lnTo>
                    <a:pt x="27" y="0"/>
                  </a:lnTo>
                  <a:lnTo>
                    <a:pt x="0" y="0"/>
                  </a:lnTo>
                </a:path>
              </a:pathLst>
            </a:custGeom>
            <a:noFill/>
            <a:ln w="25400" cap="rnd">
              <a:solidFill>
                <a:srgbClr val="01A0C6"/>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grpSp>
      <p:grpSp>
        <p:nvGrpSpPr>
          <p:cNvPr id="126" name="组合 125"/>
          <p:cNvGrpSpPr>
            <a:grpSpLocks/>
          </p:cNvGrpSpPr>
          <p:nvPr/>
        </p:nvGrpSpPr>
        <p:grpSpPr bwMode="auto">
          <a:xfrm>
            <a:off x="3550571" y="8773866"/>
            <a:ext cx="752475" cy="355601"/>
            <a:chOff x="5275262" y="6286029"/>
            <a:chExt cx="752475" cy="355600"/>
          </a:xfrm>
        </p:grpSpPr>
        <p:sp>
          <p:nvSpPr>
            <p:cNvPr id="127" name="Freeform 137"/>
            <p:cNvSpPr>
              <a:spLocks/>
            </p:cNvSpPr>
            <p:nvPr/>
          </p:nvSpPr>
          <p:spPr bwMode="auto">
            <a:xfrm>
              <a:off x="5275262" y="6286029"/>
              <a:ext cx="752475" cy="348783"/>
            </a:xfrm>
            <a:custGeom>
              <a:avLst/>
              <a:gdLst>
                <a:gd name="T0" fmla="*/ 0 w 579"/>
                <a:gd name="T1" fmla="*/ 0 h 307"/>
                <a:gd name="T2" fmla="*/ 2147483647 w 579"/>
                <a:gd name="T3" fmla="*/ 0 h 307"/>
                <a:gd name="T4" fmla="*/ 2147483647 w 579"/>
                <a:gd name="T5" fmla="*/ 2147483647 h 307"/>
                <a:gd name="T6" fmla="*/ 0 w 579"/>
                <a:gd name="T7" fmla="*/ 2147483647 h 307"/>
                <a:gd name="T8" fmla="*/ 0 w 579"/>
                <a:gd name="T9" fmla="*/ 0 h 307"/>
                <a:gd name="T10" fmla="*/ 0 60000 65536"/>
                <a:gd name="T11" fmla="*/ 0 60000 65536"/>
                <a:gd name="T12" fmla="*/ 0 60000 65536"/>
                <a:gd name="T13" fmla="*/ 0 60000 65536"/>
                <a:gd name="T14" fmla="*/ 0 60000 65536"/>
                <a:gd name="T15" fmla="*/ 0 w 579"/>
                <a:gd name="T16" fmla="*/ 0 h 307"/>
                <a:gd name="T17" fmla="*/ 579 w 579"/>
                <a:gd name="T18" fmla="*/ 307 h 307"/>
              </a:gdLst>
              <a:ahLst/>
              <a:cxnLst>
                <a:cxn ang="T10">
                  <a:pos x="T0" y="T1"/>
                </a:cxn>
                <a:cxn ang="T11">
                  <a:pos x="T2" y="T3"/>
                </a:cxn>
                <a:cxn ang="T12">
                  <a:pos x="T4" y="T5"/>
                </a:cxn>
                <a:cxn ang="T13">
                  <a:pos x="T6" y="T7"/>
                </a:cxn>
                <a:cxn ang="T14">
                  <a:pos x="T8" y="T9"/>
                </a:cxn>
              </a:cxnLst>
              <a:rect l="T15" t="T16" r="T17" b="T18"/>
              <a:pathLst>
                <a:path w="579" h="307">
                  <a:moveTo>
                    <a:pt x="0" y="0"/>
                  </a:moveTo>
                  <a:lnTo>
                    <a:pt x="578" y="0"/>
                  </a:lnTo>
                  <a:lnTo>
                    <a:pt x="578" y="306"/>
                  </a:lnTo>
                  <a:lnTo>
                    <a:pt x="0" y="306"/>
                  </a:lnTo>
                  <a:lnTo>
                    <a:pt x="0" y="0"/>
                  </a:lnTo>
                </a:path>
              </a:pathLst>
            </a:custGeom>
            <a:solidFill>
              <a:srgbClr val="13017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28" name="Freeform 138"/>
            <p:cNvSpPr>
              <a:spLocks/>
            </p:cNvSpPr>
            <p:nvPr/>
          </p:nvSpPr>
          <p:spPr bwMode="auto">
            <a:xfrm>
              <a:off x="5546881"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29" name="Freeform 139"/>
            <p:cNvSpPr>
              <a:spLocks/>
            </p:cNvSpPr>
            <p:nvPr/>
          </p:nvSpPr>
          <p:spPr bwMode="auto">
            <a:xfrm>
              <a:off x="5633955"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0" name="Freeform 140"/>
            <p:cNvSpPr>
              <a:spLocks/>
            </p:cNvSpPr>
            <p:nvPr/>
          </p:nvSpPr>
          <p:spPr bwMode="auto">
            <a:xfrm>
              <a:off x="5726227"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1" name="Freeform 141"/>
            <p:cNvSpPr>
              <a:spLocks/>
            </p:cNvSpPr>
            <p:nvPr/>
          </p:nvSpPr>
          <p:spPr bwMode="auto">
            <a:xfrm>
              <a:off x="5812002"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2" name="Freeform 142"/>
            <p:cNvSpPr>
              <a:spLocks/>
            </p:cNvSpPr>
            <p:nvPr/>
          </p:nvSpPr>
          <p:spPr bwMode="auto">
            <a:xfrm>
              <a:off x="5275262" y="6510977"/>
              <a:ext cx="126062" cy="1136"/>
            </a:xfrm>
            <a:custGeom>
              <a:avLst/>
              <a:gdLst>
                <a:gd name="T0" fmla="*/ 0 w 97"/>
                <a:gd name="T1" fmla="*/ 0 h 1"/>
                <a:gd name="T2" fmla="*/ 2147483647 w 97"/>
                <a:gd name="T3" fmla="*/ 0 h 1"/>
                <a:gd name="T4" fmla="*/ 0 w 97"/>
                <a:gd name="T5" fmla="*/ 0 h 1"/>
                <a:gd name="T6" fmla="*/ 0 60000 65536"/>
                <a:gd name="T7" fmla="*/ 0 60000 65536"/>
                <a:gd name="T8" fmla="*/ 0 60000 65536"/>
                <a:gd name="T9" fmla="*/ 0 w 97"/>
                <a:gd name="T10" fmla="*/ 0 h 1"/>
                <a:gd name="T11" fmla="*/ 97 w 97"/>
                <a:gd name="T12" fmla="*/ 1 h 1"/>
              </a:gdLst>
              <a:ahLst/>
              <a:cxnLst>
                <a:cxn ang="T6">
                  <a:pos x="T0" y="T1"/>
                </a:cxn>
                <a:cxn ang="T7">
                  <a:pos x="T2" y="T3"/>
                </a:cxn>
                <a:cxn ang="T8">
                  <a:pos x="T4" y="T5"/>
                </a:cxn>
              </a:cxnLst>
              <a:rect l="T9" t="T10" r="T11" b="T12"/>
              <a:pathLst>
                <a:path w="97" h="1">
                  <a:moveTo>
                    <a:pt x="0" y="0"/>
                  </a:moveTo>
                  <a:lnTo>
                    <a:pt x="96" y="0"/>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3" name="Freeform 143"/>
            <p:cNvSpPr>
              <a:spLocks/>
            </p:cNvSpPr>
            <p:nvPr/>
          </p:nvSpPr>
          <p:spPr bwMode="auto">
            <a:xfrm>
              <a:off x="5796406"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4" name="Freeform 144"/>
            <p:cNvSpPr>
              <a:spLocks/>
            </p:cNvSpPr>
            <p:nvPr/>
          </p:nvSpPr>
          <p:spPr bwMode="auto">
            <a:xfrm>
              <a:off x="5524787"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5" name="Freeform 145"/>
            <p:cNvSpPr>
              <a:spLocks/>
            </p:cNvSpPr>
            <p:nvPr/>
          </p:nvSpPr>
          <p:spPr bwMode="auto">
            <a:xfrm>
              <a:off x="5617060"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6" name="Freeform 146"/>
            <p:cNvSpPr>
              <a:spLocks/>
            </p:cNvSpPr>
            <p:nvPr/>
          </p:nvSpPr>
          <p:spPr bwMode="auto">
            <a:xfrm>
              <a:off x="5710632"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7" name="Freeform 147"/>
            <p:cNvSpPr>
              <a:spLocks/>
            </p:cNvSpPr>
            <p:nvPr/>
          </p:nvSpPr>
          <p:spPr bwMode="auto">
            <a:xfrm>
              <a:off x="5893877"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8" name="Freeform 148"/>
            <p:cNvSpPr>
              <a:spLocks/>
            </p:cNvSpPr>
            <p:nvPr/>
          </p:nvSpPr>
          <p:spPr bwMode="auto">
            <a:xfrm>
              <a:off x="5878282"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39" name="Freeform 149"/>
            <p:cNvSpPr>
              <a:spLocks/>
            </p:cNvSpPr>
            <p:nvPr/>
          </p:nvSpPr>
          <p:spPr bwMode="auto">
            <a:xfrm>
              <a:off x="5975753" y="6320112"/>
              <a:ext cx="24693" cy="294250"/>
            </a:xfrm>
            <a:custGeom>
              <a:avLst/>
              <a:gdLst>
                <a:gd name="T0" fmla="*/ 0 w 19"/>
                <a:gd name="T1" fmla="*/ 0 h 259"/>
                <a:gd name="T2" fmla="*/ 2147483647 w 19"/>
                <a:gd name="T3" fmla="*/ 0 h 259"/>
                <a:gd name="T4" fmla="*/ 2147483647 w 19"/>
                <a:gd name="T5" fmla="*/ 2147483647 h 259"/>
                <a:gd name="T6" fmla="*/ 0 w 19"/>
                <a:gd name="T7" fmla="*/ 2147483647 h 259"/>
                <a:gd name="T8" fmla="*/ 0 w 19"/>
                <a:gd name="T9" fmla="*/ 0 h 259"/>
                <a:gd name="T10" fmla="*/ 0 60000 65536"/>
                <a:gd name="T11" fmla="*/ 0 60000 65536"/>
                <a:gd name="T12" fmla="*/ 0 60000 65536"/>
                <a:gd name="T13" fmla="*/ 0 60000 65536"/>
                <a:gd name="T14" fmla="*/ 0 60000 65536"/>
                <a:gd name="T15" fmla="*/ 0 w 19"/>
                <a:gd name="T16" fmla="*/ 0 h 259"/>
                <a:gd name="T17" fmla="*/ 19 w 19"/>
                <a:gd name="T18" fmla="*/ 259 h 259"/>
              </a:gdLst>
              <a:ahLst/>
              <a:cxnLst>
                <a:cxn ang="T10">
                  <a:pos x="T0" y="T1"/>
                </a:cxn>
                <a:cxn ang="T11">
                  <a:pos x="T2" y="T3"/>
                </a:cxn>
                <a:cxn ang="T12">
                  <a:pos x="T4" y="T5"/>
                </a:cxn>
                <a:cxn ang="T13">
                  <a:pos x="T6" y="T7"/>
                </a:cxn>
                <a:cxn ang="T14">
                  <a:pos x="T8" y="T9"/>
                </a:cxn>
              </a:cxnLst>
              <a:rect l="T15" t="T16" r="T17" b="T18"/>
              <a:pathLst>
                <a:path w="19" h="259">
                  <a:moveTo>
                    <a:pt x="0" y="0"/>
                  </a:moveTo>
                  <a:lnTo>
                    <a:pt x="18" y="0"/>
                  </a:lnTo>
                  <a:lnTo>
                    <a:pt x="18" y="258"/>
                  </a:lnTo>
                  <a:lnTo>
                    <a:pt x="0" y="258"/>
                  </a:lnTo>
                  <a:lnTo>
                    <a:pt x="0" y="0"/>
                  </a:lnTo>
                </a:path>
              </a:pathLst>
            </a:custGeom>
            <a:solidFill>
              <a:srgbClr val="01A0C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40" name="Freeform 150"/>
            <p:cNvSpPr>
              <a:spLocks/>
            </p:cNvSpPr>
            <p:nvPr/>
          </p:nvSpPr>
          <p:spPr bwMode="auto">
            <a:xfrm>
              <a:off x="5960157"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41" name="Freeform 151"/>
            <p:cNvSpPr>
              <a:spLocks/>
            </p:cNvSpPr>
            <p:nvPr/>
          </p:nvSpPr>
          <p:spPr bwMode="auto">
            <a:xfrm>
              <a:off x="5400025" y="6286029"/>
              <a:ext cx="1300" cy="355600"/>
            </a:xfrm>
            <a:custGeom>
              <a:avLst/>
              <a:gdLst>
                <a:gd name="T0" fmla="*/ 0 w 1"/>
                <a:gd name="T1" fmla="*/ 0 h 313"/>
                <a:gd name="T2" fmla="*/ 0 w 1"/>
                <a:gd name="T3" fmla="*/ 2147483647 h 313"/>
                <a:gd name="T4" fmla="*/ 0 w 1"/>
                <a:gd name="T5" fmla="*/ 0 h 313"/>
                <a:gd name="T6" fmla="*/ 0 60000 65536"/>
                <a:gd name="T7" fmla="*/ 0 60000 65536"/>
                <a:gd name="T8" fmla="*/ 0 60000 65536"/>
                <a:gd name="T9" fmla="*/ 0 w 1"/>
                <a:gd name="T10" fmla="*/ 0 h 313"/>
                <a:gd name="T11" fmla="*/ 1 w 1"/>
                <a:gd name="T12" fmla="*/ 313 h 313"/>
              </a:gdLst>
              <a:ahLst/>
              <a:cxnLst>
                <a:cxn ang="T6">
                  <a:pos x="T0" y="T1"/>
                </a:cxn>
                <a:cxn ang="T7">
                  <a:pos x="T2" y="T3"/>
                </a:cxn>
                <a:cxn ang="T8">
                  <a:pos x="T4" y="T5"/>
                </a:cxn>
              </a:cxnLst>
              <a:rect l="T9" t="T10" r="T11" b="T12"/>
              <a:pathLst>
                <a:path w="1" h="313">
                  <a:moveTo>
                    <a:pt x="0" y="0"/>
                  </a:moveTo>
                  <a:lnTo>
                    <a:pt x="0" y="312"/>
                  </a:lnTo>
                  <a:lnTo>
                    <a:pt x="0" y="0"/>
                  </a:lnTo>
                </a:path>
              </a:pathLst>
            </a:custGeom>
            <a:noFill/>
            <a:ln w="12700" cap="rnd">
              <a:solidFill>
                <a:srgbClr val="80D0E3"/>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42" name="Rectangle 152"/>
            <p:cNvSpPr>
              <a:spLocks noChangeArrowheads="1"/>
            </p:cNvSpPr>
            <p:nvPr/>
          </p:nvSpPr>
          <p:spPr bwMode="auto">
            <a:xfrm>
              <a:off x="5284359" y="6390550"/>
              <a:ext cx="38988" cy="23858"/>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43" name="Rectangle 153"/>
            <p:cNvSpPr>
              <a:spLocks noChangeArrowheads="1"/>
            </p:cNvSpPr>
            <p:nvPr/>
          </p:nvSpPr>
          <p:spPr bwMode="auto">
            <a:xfrm>
              <a:off x="5284359" y="6353059"/>
              <a:ext cx="38988" cy="23858"/>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44" name="Rectangle 154"/>
            <p:cNvSpPr>
              <a:spLocks noChangeArrowheads="1"/>
            </p:cNvSpPr>
            <p:nvPr/>
          </p:nvSpPr>
          <p:spPr bwMode="auto">
            <a:xfrm>
              <a:off x="5284359" y="6441675"/>
              <a:ext cx="20794" cy="28403"/>
            </a:xfrm>
            <a:prstGeom prst="rect">
              <a:avLst/>
            </a:prstGeom>
            <a:solidFill>
              <a:srgbClr val="01A0C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45" name="Freeform 155"/>
            <p:cNvSpPr>
              <a:spLocks/>
            </p:cNvSpPr>
            <p:nvPr/>
          </p:nvSpPr>
          <p:spPr bwMode="auto">
            <a:xfrm>
              <a:off x="5435114" y="6337154"/>
              <a:ext cx="1300" cy="101113"/>
            </a:xfrm>
            <a:custGeom>
              <a:avLst/>
              <a:gdLst>
                <a:gd name="T0" fmla="*/ 0 w 1"/>
                <a:gd name="T1" fmla="*/ 0 h 89"/>
                <a:gd name="T2" fmla="*/ 0 w 1"/>
                <a:gd name="T3" fmla="*/ 2147483647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8"/>
                  </a:lnTo>
                  <a:lnTo>
                    <a:pt x="0" y="0"/>
                  </a:lnTo>
                </a:path>
              </a:pathLst>
            </a:custGeom>
            <a:noFill/>
            <a:ln w="25400" cap="rnd">
              <a:solidFill>
                <a:srgbClr val="01A0C6"/>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sp>
          <p:nvSpPr>
            <p:cNvPr id="146" name="Freeform 156"/>
            <p:cNvSpPr>
              <a:spLocks/>
            </p:cNvSpPr>
            <p:nvPr/>
          </p:nvSpPr>
          <p:spPr bwMode="auto">
            <a:xfrm>
              <a:off x="5461106" y="6313295"/>
              <a:ext cx="36389" cy="1136"/>
            </a:xfrm>
            <a:custGeom>
              <a:avLst/>
              <a:gdLst>
                <a:gd name="T0" fmla="*/ 0 w 28"/>
                <a:gd name="T1" fmla="*/ 0 h 1"/>
                <a:gd name="T2" fmla="*/ 2147483647 w 28"/>
                <a:gd name="T3" fmla="*/ 0 h 1"/>
                <a:gd name="T4" fmla="*/ 0 w 28"/>
                <a:gd name="T5" fmla="*/ 0 h 1"/>
                <a:gd name="T6" fmla="*/ 0 60000 65536"/>
                <a:gd name="T7" fmla="*/ 0 60000 65536"/>
                <a:gd name="T8" fmla="*/ 0 60000 65536"/>
                <a:gd name="T9" fmla="*/ 0 w 28"/>
                <a:gd name="T10" fmla="*/ 0 h 1"/>
                <a:gd name="T11" fmla="*/ 28 w 28"/>
                <a:gd name="T12" fmla="*/ 1 h 1"/>
              </a:gdLst>
              <a:ahLst/>
              <a:cxnLst>
                <a:cxn ang="T6">
                  <a:pos x="T0" y="T1"/>
                </a:cxn>
                <a:cxn ang="T7">
                  <a:pos x="T2" y="T3"/>
                </a:cxn>
                <a:cxn ang="T8">
                  <a:pos x="T4" y="T5"/>
                </a:cxn>
              </a:cxnLst>
              <a:rect l="T9" t="T10" r="T11" b="T12"/>
              <a:pathLst>
                <a:path w="28" h="1">
                  <a:moveTo>
                    <a:pt x="0" y="0"/>
                  </a:moveTo>
                  <a:lnTo>
                    <a:pt x="27" y="0"/>
                  </a:lnTo>
                  <a:lnTo>
                    <a:pt x="0" y="0"/>
                  </a:lnTo>
                </a:path>
              </a:pathLst>
            </a:custGeom>
            <a:noFill/>
            <a:ln w="25400" cap="rnd">
              <a:solidFill>
                <a:srgbClr val="01A0C6"/>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spcBef>
                  <a:spcPct val="0"/>
                </a:spcBef>
                <a:buClrTx/>
                <a:buFontTx/>
                <a:buNone/>
              </a:pPr>
              <a:endParaRPr kumimoji="0" lang="zh-CN" altLang="en-US" sz="1800">
                <a:latin typeface="Lucida Sans Unicode" pitchFamily="34" charset="0"/>
                <a:ea typeface="黑体" pitchFamily="49" charset="-122"/>
              </a:endParaRPr>
            </a:p>
          </p:txBody>
        </p:sp>
      </p:grpSp>
      <p:sp>
        <p:nvSpPr>
          <p:cNvPr id="148" name="Line 158"/>
          <p:cNvSpPr>
            <a:spLocks noChangeShapeType="1"/>
          </p:cNvSpPr>
          <p:nvPr/>
        </p:nvSpPr>
        <p:spPr bwMode="auto">
          <a:xfrm>
            <a:off x="2788569" y="8452046"/>
            <a:ext cx="0" cy="38938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9" name="Line 159"/>
          <p:cNvSpPr>
            <a:spLocks noChangeShapeType="1"/>
          </p:cNvSpPr>
          <p:nvPr/>
        </p:nvSpPr>
        <p:spPr bwMode="auto">
          <a:xfrm>
            <a:off x="1721769" y="8452048"/>
            <a:ext cx="0" cy="40208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0" name="Line 160"/>
          <p:cNvSpPr>
            <a:spLocks noChangeShapeType="1"/>
          </p:cNvSpPr>
          <p:nvPr/>
        </p:nvSpPr>
        <p:spPr bwMode="auto">
          <a:xfrm>
            <a:off x="1915246" y="8099964"/>
            <a:ext cx="0" cy="34891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1" name="Rectangle 161">
            <a:hlinkClick r:id="rId4" action="ppaction://hlinkpres?slideindex=12&amp;slidetitle=SAP R/3 Funktionen der  SS  WM-LSR  und  MM-MOB"/>
          </p:cNvPr>
          <p:cNvSpPr>
            <a:spLocks noChangeArrowheads="1"/>
          </p:cNvSpPr>
          <p:nvPr/>
        </p:nvSpPr>
        <p:spPr bwMode="auto">
          <a:xfrm>
            <a:off x="980728" y="6465168"/>
            <a:ext cx="1295400" cy="43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nchor="ctr" anchorCtr="1"/>
          <a:lstStyle/>
          <a:p>
            <a:pPr algn="ctr" defTabSz="971550" eaLnBrk="0" hangingPunct="0">
              <a:lnSpc>
                <a:spcPct val="120000"/>
              </a:lnSpc>
              <a:spcBef>
                <a:spcPct val="0"/>
              </a:spcBef>
              <a:buClrTx/>
              <a:buFontTx/>
              <a:buNone/>
            </a:pPr>
            <a:r>
              <a:rPr kumimoji="0" lang="de-DE" altLang="zh-CN" sz="1000" b="1" dirty="0">
                <a:latin typeface="微软雅黑" pitchFamily="34" charset="-122"/>
                <a:ea typeface="微软雅黑" pitchFamily="34" charset="-122"/>
              </a:rPr>
              <a:t>TCP / IP</a:t>
            </a:r>
          </a:p>
          <a:p>
            <a:pPr algn="ctr" defTabSz="971550" eaLnBrk="0" hangingPunct="0">
              <a:lnSpc>
                <a:spcPct val="120000"/>
              </a:lnSpc>
              <a:spcBef>
                <a:spcPct val="0"/>
              </a:spcBef>
              <a:buClrTx/>
              <a:buFontTx/>
              <a:buNone/>
            </a:pPr>
            <a:r>
              <a:rPr kumimoji="0" lang="de-DE" altLang="zh-CN" sz="1000" b="1" dirty="0">
                <a:latin typeface="微软雅黑" pitchFamily="34" charset="-122"/>
                <a:ea typeface="微软雅黑" pitchFamily="34" charset="-122"/>
              </a:rPr>
              <a:t>Local network</a:t>
            </a:r>
          </a:p>
        </p:txBody>
      </p:sp>
      <p:sp>
        <p:nvSpPr>
          <p:cNvPr id="152" name="Line 162"/>
          <p:cNvSpPr>
            <a:spLocks noChangeShapeType="1"/>
          </p:cNvSpPr>
          <p:nvPr/>
        </p:nvSpPr>
        <p:spPr bwMode="auto">
          <a:xfrm>
            <a:off x="1157190" y="6657815"/>
            <a:ext cx="558418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53" name="Rectangle 167">
            <a:hlinkClick r:id="rId5" action="ppaction://hlinkpres?slideindex=36&amp;slidetitle=SAP R/3  -  Prozeß"/>
          </p:cNvPr>
          <p:cNvSpPr>
            <a:spLocks noChangeArrowheads="1"/>
          </p:cNvSpPr>
          <p:nvPr/>
        </p:nvSpPr>
        <p:spPr bwMode="auto">
          <a:xfrm>
            <a:off x="1101806" y="7341733"/>
            <a:ext cx="914400"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工单执行</a:t>
            </a:r>
          </a:p>
        </p:txBody>
      </p:sp>
      <p:sp>
        <p:nvSpPr>
          <p:cNvPr id="154" name="Rectangle 169">
            <a:hlinkClick r:id="rId4" action="ppaction://hlinkpres?slideindex=12&amp;slidetitle=SAP R/3 Funktionen der  SS  WM-LSR  und  MM-MOB"/>
          </p:cNvPr>
          <p:cNvSpPr>
            <a:spLocks noChangeArrowheads="1"/>
          </p:cNvSpPr>
          <p:nvPr/>
        </p:nvSpPr>
        <p:spPr bwMode="auto">
          <a:xfrm>
            <a:off x="2852936" y="7380389"/>
            <a:ext cx="990600"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生产控制</a:t>
            </a:r>
          </a:p>
        </p:txBody>
      </p:sp>
      <p:sp>
        <p:nvSpPr>
          <p:cNvPr id="155" name="Rectangle 171">
            <a:hlinkClick r:id="rId4" action="ppaction://hlinkpres?slideindex=12&amp;slidetitle=SAP R/3 Funktionen der  SS  WM-LSR  und  MM-MOB"/>
          </p:cNvPr>
          <p:cNvSpPr>
            <a:spLocks noChangeArrowheads="1"/>
          </p:cNvSpPr>
          <p:nvPr/>
        </p:nvSpPr>
        <p:spPr bwMode="auto">
          <a:xfrm>
            <a:off x="3938174" y="7380389"/>
            <a:ext cx="1201739"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90000"/>
              </a:lnSpc>
              <a:spcBef>
                <a:spcPct val="0"/>
              </a:spcBef>
              <a:buClrTx/>
              <a:buFontTx/>
              <a:buNone/>
            </a:pPr>
            <a:r>
              <a:rPr kumimoji="0" lang="zh-CN" altLang="de-DE" sz="1200" dirty="0">
                <a:latin typeface="微软雅黑" pitchFamily="34" charset="-122"/>
                <a:ea typeface="微软雅黑" pitchFamily="34" charset="-122"/>
              </a:rPr>
              <a:t>生产</a:t>
            </a:r>
            <a:r>
              <a:rPr kumimoji="0" lang="zh-CN" altLang="de-DE" sz="1200" dirty="0" smtClean="0">
                <a:latin typeface="微软雅黑" pitchFamily="34" charset="-122"/>
                <a:ea typeface="微软雅黑" pitchFamily="34" charset="-122"/>
              </a:rPr>
              <a:t>监控</a:t>
            </a:r>
            <a:endParaRPr kumimoji="0" lang="zh-CN" altLang="de-DE" sz="1200" dirty="0">
              <a:latin typeface="微软雅黑" pitchFamily="34" charset="-122"/>
              <a:ea typeface="微软雅黑" pitchFamily="34" charset="-122"/>
            </a:endParaRPr>
          </a:p>
        </p:txBody>
      </p:sp>
      <p:sp>
        <p:nvSpPr>
          <p:cNvPr id="157" name="Rectangle 173"/>
          <p:cNvSpPr>
            <a:spLocks noChangeArrowheads="1"/>
          </p:cNvSpPr>
          <p:nvPr/>
        </p:nvSpPr>
        <p:spPr bwMode="auto">
          <a:xfrm>
            <a:off x="116632" y="3491087"/>
            <a:ext cx="874712" cy="2974081"/>
          </a:xfrm>
          <a:prstGeom prst="rect">
            <a:avLst/>
          </a:prstGeom>
          <a:solidFill>
            <a:srgbClr val="99CCFF">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100000"/>
              </a:lnSpc>
              <a:spcBef>
                <a:spcPct val="0"/>
              </a:spcBef>
              <a:buClrTx/>
              <a:buFontTx/>
              <a:buNone/>
            </a:pPr>
            <a:r>
              <a:rPr lang="en-US" altLang="zh-CN" sz="1800" b="1" dirty="0">
                <a:latin typeface="Tahoma" pitchFamily="34" charset="0"/>
                <a:ea typeface="黑体" pitchFamily="49" charset="-122"/>
              </a:rPr>
              <a:t>MES</a:t>
            </a:r>
            <a:r>
              <a:rPr lang="zh-CN" altLang="en-US" sz="1800" b="1" dirty="0">
                <a:latin typeface="Tahoma" pitchFamily="34" charset="0"/>
                <a:ea typeface="黑体" pitchFamily="49" charset="-122"/>
              </a:rPr>
              <a:t>层</a:t>
            </a:r>
          </a:p>
        </p:txBody>
      </p:sp>
      <p:sp>
        <p:nvSpPr>
          <p:cNvPr id="158" name="Rectangle 174"/>
          <p:cNvSpPr>
            <a:spLocks noChangeArrowheads="1"/>
          </p:cNvSpPr>
          <p:nvPr/>
        </p:nvSpPr>
        <p:spPr bwMode="auto">
          <a:xfrm>
            <a:off x="106018" y="1817550"/>
            <a:ext cx="874712" cy="1143000"/>
          </a:xfrm>
          <a:prstGeom prst="rect">
            <a:avLst/>
          </a:prstGeom>
          <a:solidFill>
            <a:srgbClr val="33CCCC">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100000"/>
              </a:lnSpc>
              <a:spcBef>
                <a:spcPct val="0"/>
              </a:spcBef>
              <a:buClrTx/>
              <a:buFontTx/>
              <a:buNone/>
            </a:pPr>
            <a:r>
              <a:rPr lang="zh-CN" altLang="en-US" sz="1800" b="1" dirty="0">
                <a:latin typeface="Tahoma" pitchFamily="34" charset="0"/>
                <a:ea typeface="黑体" pitchFamily="49" charset="-122"/>
              </a:rPr>
              <a:t>计划层</a:t>
            </a:r>
          </a:p>
        </p:txBody>
      </p:sp>
      <p:sp>
        <p:nvSpPr>
          <p:cNvPr id="159" name="Rectangle 175"/>
          <p:cNvSpPr>
            <a:spLocks noChangeArrowheads="1"/>
          </p:cNvSpPr>
          <p:nvPr/>
        </p:nvSpPr>
        <p:spPr bwMode="auto">
          <a:xfrm>
            <a:off x="137890" y="6912305"/>
            <a:ext cx="842838" cy="1305136"/>
          </a:xfrm>
          <a:prstGeom prst="rect">
            <a:avLst/>
          </a:prstGeom>
          <a:solidFill>
            <a:srgbClr val="92D050">
              <a:alpha val="50000"/>
            </a:srgbClr>
          </a:solidFill>
          <a:ln>
            <a:noFill/>
          </a:ln>
          <a:extLst/>
        </p:spPr>
        <p:txBody>
          <a:bodyPr wrap="none" anchor="ctr"/>
          <a:lstStyle/>
          <a:p>
            <a:pPr algn="ctr">
              <a:lnSpc>
                <a:spcPct val="100000"/>
              </a:lnSpc>
              <a:spcBef>
                <a:spcPct val="0"/>
              </a:spcBef>
              <a:buClrTx/>
              <a:buFontTx/>
              <a:buNone/>
            </a:pPr>
            <a:r>
              <a:rPr lang="zh-CN" altLang="en-US" sz="1800" b="1" dirty="0" smtClean="0">
                <a:latin typeface="Tahoma" pitchFamily="34" charset="0"/>
                <a:ea typeface="黑体" pitchFamily="49" charset="-122"/>
              </a:rPr>
              <a:t>车间</a:t>
            </a:r>
            <a:endParaRPr lang="en-US" altLang="zh-CN" sz="1800" b="1" dirty="0" smtClean="0">
              <a:latin typeface="Tahoma" pitchFamily="34" charset="0"/>
              <a:ea typeface="黑体" pitchFamily="49" charset="-122"/>
            </a:endParaRPr>
          </a:p>
          <a:p>
            <a:pPr algn="ctr">
              <a:lnSpc>
                <a:spcPct val="100000"/>
              </a:lnSpc>
              <a:spcBef>
                <a:spcPct val="0"/>
              </a:spcBef>
              <a:buClrTx/>
              <a:buFontTx/>
              <a:buNone/>
            </a:pPr>
            <a:r>
              <a:rPr lang="zh-CN" altLang="en-US" sz="1800" b="1" dirty="0" smtClean="0">
                <a:latin typeface="Tahoma" pitchFamily="34" charset="0"/>
                <a:ea typeface="黑体" pitchFamily="49" charset="-122"/>
              </a:rPr>
              <a:t>执行</a:t>
            </a:r>
            <a:r>
              <a:rPr lang="zh-CN" altLang="en-US" sz="1800" b="1" dirty="0">
                <a:latin typeface="Tahoma" pitchFamily="34" charset="0"/>
                <a:ea typeface="黑体" pitchFamily="49" charset="-122"/>
              </a:rPr>
              <a:t>层</a:t>
            </a:r>
          </a:p>
        </p:txBody>
      </p:sp>
      <p:sp>
        <p:nvSpPr>
          <p:cNvPr id="160" name="Rectangle 176">
            <a:hlinkClick r:id="rId4" action="ppaction://hlinkpres?slideindex=12&amp;slidetitle=SAP R/3 Funktionen der  SS  WM-LSR  und  MM-MOB"/>
          </p:cNvPr>
          <p:cNvSpPr>
            <a:spLocks noChangeArrowheads="1"/>
          </p:cNvSpPr>
          <p:nvPr/>
        </p:nvSpPr>
        <p:spPr bwMode="auto">
          <a:xfrm>
            <a:off x="1479426" y="1954074"/>
            <a:ext cx="9144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90000"/>
              </a:lnSpc>
              <a:spcBef>
                <a:spcPct val="0"/>
              </a:spcBef>
            </a:pPr>
            <a:r>
              <a:rPr lang="zh-CN" altLang="de-DE" sz="1200" dirty="0">
                <a:latin typeface="微软雅黑" pitchFamily="34" charset="-122"/>
                <a:ea typeface="微软雅黑" pitchFamily="34" charset="-122"/>
              </a:rPr>
              <a:t>计划生成</a:t>
            </a:r>
          </a:p>
        </p:txBody>
      </p:sp>
      <p:sp>
        <p:nvSpPr>
          <p:cNvPr id="161" name="Rectangle 192">
            <a:hlinkClick r:id="rId4" action="ppaction://hlinkpres?slideindex=12&amp;slidetitle=SAP R/3 Funktionen der  SS  WM-LSR  und  MM-MOB"/>
          </p:cNvPr>
          <p:cNvSpPr>
            <a:spLocks noChangeArrowheads="1"/>
          </p:cNvSpPr>
          <p:nvPr/>
        </p:nvSpPr>
        <p:spPr bwMode="auto">
          <a:xfrm>
            <a:off x="3382010" y="3250293"/>
            <a:ext cx="137160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05357" tIns="52679" rIns="105357" bIns="52679"/>
          <a:lstStyle/>
          <a:p>
            <a:pPr defTabSz="971550" eaLnBrk="0" hangingPunct="0">
              <a:lnSpc>
                <a:spcPct val="100000"/>
              </a:lnSpc>
              <a:spcBef>
                <a:spcPct val="0"/>
              </a:spcBef>
              <a:buClrTx/>
              <a:buFontTx/>
              <a:buNone/>
            </a:pPr>
            <a:r>
              <a:rPr kumimoji="0" lang="zh-CN" altLang="de-DE" sz="1200">
                <a:latin typeface="微软雅黑" pitchFamily="34" charset="-122"/>
                <a:ea typeface="微软雅黑" pitchFamily="34" charset="-122"/>
              </a:rPr>
              <a:t>企业连接器</a:t>
            </a:r>
          </a:p>
        </p:txBody>
      </p:sp>
      <p:sp>
        <p:nvSpPr>
          <p:cNvPr id="162" name="Rectangle 196">
            <a:hlinkClick r:id="rId6" action="ppaction://hlinkpres?slideindex=6&amp;slidetitle=ERP完成生产计划订单"/>
          </p:cNvPr>
          <p:cNvSpPr>
            <a:spLocks noChangeArrowheads="1"/>
          </p:cNvSpPr>
          <p:nvPr/>
        </p:nvSpPr>
        <p:spPr bwMode="auto">
          <a:xfrm>
            <a:off x="2438150" y="5657627"/>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0" tIns="0" rIns="0" bIns="0"/>
          <a:lstStyle/>
          <a:p>
            <a:pPr defTabSz="971550" eaLnBrk="0" hangingPunct="0">
              <a:lnSpc>
                <a:spcPct val="150000"/>
              </a:lnSpc>
              <a:spcBef>
                <a:spcPct val="0"/>
              </a:spcBef>
              <a:buClrTx/>
              <a:buFontTx/>
              <a:buNone/>
            </a:pPr>
            <a:r>
              <a:rPr kumimoji="0" lang="zh-CN" altLang="de-DE" sz="1200" b="1" dirty="0">
                <a:solidFill>
                  <a:schemeClr val="tx2"/>
                </a:solidFill>
                <a:latin typeface="微软雅黑" pitchFamily="34" charset="-122"/>
                <a:ea typeface="微软雅黑" pitchFamily="34" charset="-122"/>
              </a:rPr>
              <a:t>配方</a:t>
            </a:r>
          </a:p>
          <a:p>
            <a:pPr defTabSz="971550" eaLnBrk="0" hangingPunct="0">
              <a:lnSpc>
                <a:spcPct val="150000"/>
              </a:lnSpc>
              <a:spcBef>
                <a:spcPct val="0"/>
              </a:spcBef>
              <a:buClrTx/>
              <a:buFontTx/>
              <a:buNone/>
            </a:pPr>
            <a:r>
              <a:rPr kumimoji="0" lang="zh-CN" altLang="de-DE" sz="1200" b="1" dirty="0">
                <a:solidFill>
                  <a:schemeClr val="tx2"/>
                </a:solidFill>
                <a:latin typeface="微软雅黑" pitchFamily="34" charset="-122"/>
                <a:ea typeface="微软雅黑" pitchFamily="34" charset="-122"/>
              </a:rPr>
              <a:t>生产过程规范</a:t>
            </a:r>
          </a:p>
          <a:p>
            <a:pPr defTabSz="971550" eaLnBrk="0" hangingPunct="0">
              <a:lnSpc>
                <a:spcPct val="150000"/>
              </a:lnSpc>
              <a:spcBef>
                <a:spcPct val="0"/>
              </a:spcBef>
              <a:buClrTx/>
              <a:buFontTx/>
              <a:buNone/>
            </a:pPr>
            <a:r>
              <a:rPr kumimoji="0" lang="zh-CN" altLang="de-DE" sz="1200" b="1" dirty="0">
                <a:solidFill>
                  <a:schemeClr val="tx2"/>
                </a:solidFill>
                <a:latin typeface="微软雅黑" pitchFamily="34" charset="-122"/>
                <a:ea typeface="微软雅黑" pitchFamily="34" charset="-122"/>
              </a:rPr>
              <a:t>质量规范</a:t>
            </a:r>
          </a:p>
        </p:txBody>
      </p:sp>
      <p:sp>
        <p:nvSpPr>
          <p:cNvPr id="164" name="Oval 90"/>
          <p:cNvSpPr>
            <a:spLocks noChangeArrowheads="1"/>
          </p:cNvSpPr>
          <p:nvPr/>
        </p:nvSpPr>
        <p:spPr bwMode="auto">
          <a:xfrm>
            <a:off x="4506123" y="4175793"/>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16</a:t>
            </a:r>
          </a:p>
        </p:txBody>
      </p:sp>
      <p:sp>
        <p:nvSpPr>
          <p:cNvPr id="165" name="Oval 91"/>
          <p:cNvSpPr>
            <a:spLocks noChangeArrowheads="1"/>
          </p:cNvSpPr>
          <p:nvPr/>
        </p:nvSpPr>
        <p:spPr bwMode="auto">
          <a:xfrm>
            <a:off x="5214974" y="2411160"/>
            <a:ext cx="381000" cy="381000"/>
          </a:xfrm>
          <a:prstGeom prst="ellipse">
            <a:avLst/>
          </a:prstGeom>
          <a:solidFill>
            <a:schemeClr val="accent1"/>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18</a:t>
            </a:r>
          </a:p>
        </p:txBody>
      </p:sp>
      <p:sp>
        <p:nvSpPr>
          <p:cNvPr id="166" name="Oval 92"/>
          <p:cNvSpPr>
            <a:spLocks noChangeArrowheads="1"/>
          </p:cNvSpPr>
          <p:nvPr/>
        </p:nvSpPr>
        <p:spPr bwMode="auto">
          <a:xfrm>
            <a:off x="5755605" y="1983645"/>
            <a:ext cx="381000" cy="381000"/>
          </a:xfrm>
          <a:prstGeom prst="ellipse">
            <a:avLst/>
          </a:prstGeom>
          <a:solidFill>
            <a:schemeClr val="accent1"/>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a:solidFill>
                  <a:schemeClr val="bg1"/>
                </a:solidFill>
                <a:latin typeface="Tahoma" pitchFamily="34" charset="0"/>
                <a:ea typeface="黑体" pitchFamily="49" charset="-122"/>
              </a:rPr>
              <a:t>19</a:t>
            </a:r>
          </a:p>
        </p:txBody>
      </p:sp>
      <p:sp>
        <p:nvSpPr>
          <p:cNvPr id="167" name="AutoShape 188"/>
          <p:cNvSpPr>
            <a:spLocks noChangeArrowheads="1"/>
          </p:cNvSpPr>
          <p:nvPr/>
        </p:nvSpPr>
        <p:spPr bwMode="auto">
          <a:xfrm rot="17385729">
            <a:off x="3919749" y="4953958"/>
            <a:ext cx="2009797" cy="328843"/>
          </a:xfrm>
          <a:prstGeom prst="rightArrow">
            <a:avLst>
              <a:gd name="adj1" fmla="val 50000"/>
              <a:gd name="adj2" fmla="val 125277"/>
            </a:avLst>
          </a:prstGeom>
          <a:solidFill>
            <a:srgbClr val="00FF00"/>
          </a:solidFill>
          <a:ln w="9525">
            <a:solidFill>
              <a:schemeClr val="tx1"/>
            </a:solidFill>
            <a:miter lim="800000"/>
            <a:headEnd/>
            <a:tailEnd/>
          </a:ln>
        </p:spPr>
        <p:txBody>
          <a:bodyPr vert="eaVert"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68" name="AutoShape 189"/>
          <p:cNvSpPr>
            <a:spLocks noChangeArrowheads="1"/>
          </p:cNvSpPr>
          <p:nvPr/>
        </p:nvSpPr>
        <p:spPr bwMode="auto">
          <a:xfrm rot="16469110">
            <a:off x="4995617" y="3037026"/>
            <a:ext cx="739636" cy="238677"/>
          </a:xfrm>
          <a:prstGeom prst="rightArrow">
            <a:avLst>
              <a:gd name="adj1" fmla="val 50000"/>
              <a:gd name="adj2" fmla="val 75138"/>
            </a:avLst>
          </a:prstGeom>
          <a:solidFill>
            <a:srgbClr val="00FF00"/>
          </a:solidFill>
          <a:ln w="9525">
            <a:solidFill>
              <a:schemeClr val="tx1"/>
            </a:solidFill>
            <a:miter lim="800000"/>
            <a:headEnd/>
            <a:tailEnd/>
          </a:ln>
        </p:spPr>
        <p:txBody>
          <a:bodyPr vert="eaVert"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69" name="Oval 191"/>
          <p:cNvSpPr>
            <a:spLocks noChangeArrowheads="1"/>
          </p:cNvSpPr>
          <p:nvPr/>
        </p:nvSpPr>
        <p:spPr bwMode="auto">
          <a:xfrm>
            <a:off x="4696623" y="3107280"/>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a:solidFill>
                  <a:schemeClr val="bg1"/>
                </a:solidFill>
                <a:latin typeface="Tahoma" pitchFamily="34" charset="0"/>
                <a:ea typeface="黑体" pitchFamily="49" charset="-122"/>
              </a:rPr>
              <a:t>5</a:t>
            </a:r>
          </a:p>
        </p:txBody>
      </p:sp>
      <p:sp>
        <p:nvSpPr>
          <p:cNvPr id="170" name="Oval 194"/>
          <p:cNvSpPr>
            <a:spLocks noChangeArrowheads="1"/>
          </p:cNvSpPr>
          <p:nvPr/>
        </p:nvSpPr>
        <p:spPr bwMode="auto">
          <a:xfrm>
            <a:off x="5055566" y="3656856"/>
            <a:ext cx="431799" cy="431799"/>
          </a:xfrm>
          <a:prstGeom prst="ellipse">
            <a:avLst/>
          </a:prstGeom>
          <a:solidFill>
            <a:srgbClr val="FFFF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latin typeface="Tahoma" pitchFamily="34" charset="0"/>
                <a:ea typeface="黑体" pitchFamily="49" charset="-122"/>
              </a:rPr>
              <a:t>17</a:t>
            </a:r>
          </a:p>
        </p:txBody>
      </p:sp>
      <p:sp>
        <p:nvSpPr>
          <p:cNvPr id="171" name="Oval 82"/>
          <p:cNvSpPr>
            <a:spLocks noChangeArrowheads="1"/>
          </p:cNvSpPr>
          <p:nvPr/>
        </p:nvSpPr>
        <p:spPr bwMode="auto">
          <a:xfrm>
            <a:off x="4326927" y="5178376"/>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14</a:t>
            </a:r>
          </a:p>
        </p:txBody>
      </p:sp>
      <p:sp>
        <p:nvSpPr>
          <p:cNvPr id="172" name="Oval 88"/>
          <p:cNvSpPr>
            <a:spLocks noChangeArrowheads="1"/>
          </p:cNvSpPr>
          <p:nvPr/>
        </p:nvSpPr>
        <p:spPr bwMode="auto">
          <a:xfrm>
            <a:off x="4992116" y="5628059"/>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a:solidFill>
                  <a:schemeClr val="bg1"/>
                </a:solidFill>
                <a:latin typeface="Tahoma" pitchFamily="34" charset="0"/>
                <a:ea typeface="黑体" pitchFamily="49" charset="-122"/>
              </a:rPr>
              <a:t>13</a:t>
            </a:r>
          </a:p>
        </p:txBody>
      </p:sp>
      <p:sp>
        <p:nvSpPr>
          <p:cNvPr id="173" name="Oval 89"/>
          <p:cNvSpPr>
            <a:spLocks noChangeArrowheads="1"/>
          </p:cNvSpPr>
          <p:nvPr/>
        </p:nvSpPr>
        <p:spPr bwMode="auto">
          <a:xfrm>
            <a:off x="5085184" y="4844380"/>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15</a:t>
            </a:r>
          </a:p>
        </p:txBody>
      </p:sp>
      <p:sp>
        <p:nvSpPr>
          <p:cNvPr id="174" name="Oval 79"/>
          <p:cNvSpPr>
            <a:spLocks noChangeArrowheads="1"/>
          </p:cNvSpPr>
          <p:nvPr/>
        </p:nvSpPr>
        <p:spPr bwMode="auto">
          <a:xfrm>
            <a:off x="1103784" y="2246177"/>
            <a:ext cx="381000" cy="381000"/>
          </a:xfrm>
          <a:prstGeom prst="ellipse">
            <a:avLst/>
          </a:prstGeom>
          <a:solidFill>
            <a:schemeClr val="accent1"/>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1</a:t>
            </a:r>
          </a:p>
        </p:txBody>
      </p:sp>
      <p:sp>
        <p:nvSpPr>
          <p:cNvPr id="175" name="Oval 80"/>
          <p:cNvSpPr>
            <a:spLocks noChangeArrowheads="1"/>
          </p:cNvSpPr>
          <p:nvPr/>
        </p:nvSpPr>
        <p:spPr bwMode="auto">
          <a:xfrm>
            <a:off x="1658814" y="2266814"/>
            <a:ext cx="381000" cy="381000"/>
          </a:xfrm>
          <a:prstGeom prst="ellipse">
            <a:avLst/>
          </a:prstGeom>
          <a:solidFill>
            <a:schemeClr val="accent1"/>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a:solidFill>
                  <a:schemeClr val="bg1"/>
                </a:solidFill>
                <a:latin typeface="Tahoma" pitchFamily="34" charset="0"/>
                <a:ea typeface="黑体" pitchFamily="49" charset="-122"/>
              </a:rPr>
              <a:t>2</a:t>
            </a:r>
          </a:p>
        </p:txBody>
      </p:sp>
      <p:sp>
        <p:nvSpPr>
          <p:cNvPr id="176" name="Oval 81"/>
          <p:cNvSpPr>
            <a:spLocks noChangeArrowheads="1"/>
          </p:cNvSpPr>
          <p:nvPr/>
        </p:nvSpPr>
        <p:spPr bwMode="auto">
          <a:xfrm>
            <a:off x="2400175" y="1908040"/>
            <a:ext cx="381000" cy="381000"/>
          </a:xfrm>
          <a:prstGeom prst="ellipse">
            <a:avLst/>
          </a:prstGeom>
          <a:solidFill>
            <a:schemeClr val="accent1"/>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a:solidFill>
                  <a:schemeClr val="bg1"/>
                </a:solidFill>
                <a:latin typeface="Tahoma" pitchFamily="34" charset="0"/>
                <a:ea typeface="黑体" pitchFamily="49" charset="-122"/>
              </a:rPr>
              <a:t>3</a:t>
            </a:r>
          </a:p>
        </p:txBody>
      </p:sp>
      <p:sp>
        <p:nvSpPr>
          <p:cNvPr id="177" name="Oval 83"/>
          <p:cNvSpPr>
            <a:spLocks noChangeArrowheads="1"/>
          </p:cNvSpPr>
          <p:nvPr/>
        </p:nvSpPr>
        <p:spPr bwMode="auto">
          <a:xfrm>
            <a:off x="3047875" y="2339838"/>
            <a:ext cx="381000" cy="381000"/>
          </a:xfrm>
          <a:prstGeom prst="ellipse">
            <a:avLst/>
          </a:prstGeom>
          <a:solidFill>
            <a:schemeClr val="accent1"/>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a:solidFill>
                  <a:schemeClr val="bg1"/>
                </a:solidFill>
                <a:latin typeface="Tahoma" pitchFamily="34" charset="0"/>
                <a:ea typeface="黑体" pitchFamily="49" charset="-122"/>
              </a:rPr>
              <a:t>4</a:t>
            </a:r>
          </a:p>
        </p:txBody>
      </p:sp>
      <p:sp>
        <p:nvSpPr>
          <p:cNvPr id="178" name="Oval 84"/>
          <p:cNvSpPr>
            <a:spLocks noChangeArrowheads="1"/>
          </p:cNvSpPr>
          <p:nvPr/>
        </p:nvSpPr>
        <p:spPr bwMode="auto">
          <a:xfrm>
            <a:off x="1537685" y="3631356"/>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6</a:t>
            </a:r>
          </a:p>
        </p:txBody>
      </p:sp>
      <p:sp>
        <p:nvSpPr>
          <p:cNvPr id="179" name="Oval 85"/>
          <p:cNvSpPr>
            <a:spLocks noChangeArrowheads="1"/>
          </p:cNvSpPr>
          <p:nvPr/>
        </p:nvSpPr>
        <p:spPr bwMode="auto">
          <a:xfrm>
            <a:off x="1678410" y="4398119"/>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7</a:t>
            </a:r>
          </a:p>
        </p:txBody>
      </p:sp>
      <p:sp>
        <p:nvSpPr>
          <p:cNvPr id="180" name="Oval 86"/>
          <p:cNvSpPr>
            <a:spLocks noChangeArrowheads="1"/>
          </p:cNvSpPr>
          <p:nvPr/>
        </p:nvSpPr>
        <p:spPr bwMode="auto">
          <a:xfrm>
            <a:off x="1866974" y="5283308"/>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8</a:t>
            </a:r>
          </a:p>
        </p:txBody>
      </p:sp>
      <p:sp>
        <p:nvSpPr>
          <p:cNvPr id="181" name="Oval 166"/>
          <p:cNvSpPr>
            <a:spLocks noChangeArrowheads="1"/>
          </p:cNvSpPr>
          <p:nvPr/>
        </p:nvSpPr>
        <p:spPr bwMode="auto">
          <a:xfrm>
            <a:off x="1825706" y="7046294"/>
            <a:ext cx="381000" cy="381000"/>
          </a:xfrm>
          <a:prstGeom prst="ellipse">
            <a:avLst/>
          </a:prstGeom>
          <a:solidFill>
            <a:schemeClr val="accent2"/>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9</a:t>
            </a:r>
          </a:p>
        </p:txBody>
      </p:sp>
      <p:sp>
        <p:nvSpPr>
          <p:cNvPr id="182" name="Oval 168"/>
          <p:cNvSpPr>
            <a:spLocks noChangeArrowheads="1"/>
          </p:cNvSpPr>
          <p:nvPr/>
        </p:nvSpPr>
        <p:spPr bwMode="auto">
          <a:xfrm>
            <a:off x="2636912" y="7062267"/>
            <a:ext cx="381000" cy="381000"/>
          </a:xfrm>
          <a:prstGeom prst="ellipse">
            <a:avLst/>
          </a:prstGeom>
          <a:solidFill>
            <a:schemeClr val="accent2"/>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10</a:t>
            </a:r>
          </a:p>
        </p:txBody>
      </p:sp>
      <p:sp>
        <p:nvSpPr>
          <p:cNvPr id="183" name="AutoShape 177"/>
          <p:cNvSpPr>
            <a:spLocks noChangeArrowheads="1"/>
          </p:cNvSpPr>
          <p:nvPr/>
        </p:nvSpPr>
        <p:spPr bwMode="auto">
          <a:xfrm>
            <a:off x="1456334" y="2339838"/>
            <a:ext cx="215901" cy="215900"/>
          </a:xfrm>
          <a:prstGeom prst="rightArrow">
            <a:avLst>
              <a:gd name="adj1" fmla="val 50000"/>
              <a:gd name="adj2" fmla="val 25000"/>
            </a:avLst>
          </a:prstGeom>
          <a:solidFill>
            <a:srgbClr val="00FF00"/>
          </a:solidFill>
          <a:ln w="9525">
            <a:solidFill>
              <a:schemeClr val="tx1"/>
            </a:solidFill>
            <a:miter lim="800000"/>
            <a:headEnd/>
            <a:tailEnd/>
          </a:ln>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84" name="AutoShape 178"/>
          <p:cNvSpPr>
            <a:spLocks noChangeArrowheads="1"/>
          </p:cNvSpPr>
          <p:nvPr/>
        </p:nvSpPr>
        <p:spPr bwMode="auto">
          <a:xfrm rot="19716584">
            <a:off x="2033467" y="2176328"/>
            <a:ext cx="288926" cy="215900"/>
          </a:xfrm>
          <a:prstGeom prst="rightArrow">
            <a:avLst>
              <a:gd name="adj1" fmla="val 50000"/>
              <a:gd name="adj2" fmla="val 33456"/>
            </a:avLst>
          </a:prstGeom>
          <a:solidFill>
            <a:srgbClr val="00FF00"/>
          </a:solidFill>
          <a:ln w="9525">
            <a:solidFill>
              <a:schemeClr val="tx1"/>
            </a:solidFill>
            <a:miter lim="800000"/>
            <a:headEnd/>
            <a:tailEnd/>
          </a:ln>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85" name="AutoShape 179"/>
          <p:cNvSpPr>
            <a:spLocks noChangeArrowheads="1"/>
          </p:cNvSpPr>
          <p:nvPr/>
        </p:nvSpPr>
        <p:spPr bwMode="auto">
          <a:xfrm rot="2104643">
            <a:off x="2831980" y="2195376"/>
            <a:ext cx="288926" cy="215900"/>
          </a:xfrm>
          <a:prstGeom prst="rightArrow">
            <a:avLst>
              <a:gd name="adj1" fmla="val 50000"/>
              <a:gd name="adj2" fmla="val 33456"/>
            </a:avLst>
          </a:prstGeom>
          <a:solidFill>
            <a:srgbClr val="00FF00"/>
          </a:solidFill>
          <a:ln w="9525">
            <a:solidFill>
              <a:schemeClr val="tx1"/>
            </a:solidFill>
            <a:miter lim="800000"/>
            <a:headEnd/>
            <a:tailEnd/>
          </a:ln>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86" name="AutoShape 180"/>
          <p:cNvSpPr>
            <a:spLocks noChangeArrowheads="1"/>
          </p:cNvSpPr>
          <p:nvPr/>
        </p:nvSpPr>
        <p:spPr bwMode="auto">
          <a:xfrm rot="8714166">
            <a:off x="2051973" y="3044820"/>
            <a:ext cx="1062234" cy="223089"/>
          </a:xfrm>
          <a:prstGeom prst="rightArrow">
            <a:avLst>
              <a:gd name="adj1" fmla="val 50000"/>
              <a:gd name="adj2" fmla="val 81353"/>
            </a:avLst>
          </a:prstGeom>
          <a:solidFill>
            <a:srgbClr val="00FF00"/>
          </a:solidFill>
          <a:ln w="9525">
            <a:solidFill>
              <a:schemeClr val="tx1"/>
            </a:solidFill>
            <a:miter lim="800000"/>
            <a:headEnd/>
            <a:tailEnd/>
          </a:ln>
        </p:spPr>
        <p:txBody>
          <a:bodyPr rot="10800000" vert="eaVert"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87" name="AutoShape 181"/>
          <p:cNvSpPr>
            <a:spLocks noChangeArrowheads="1"/>
          </p:cNvSpPr>
          <p:nvPr/>
        </p:nvSpPr>
        <p:spPr bwMode="auto">
          <a:xfrm rot="4837511">
            <a:off x="1603011" y="4100818"/>
            <a:ext cx="237731" cy="254876"/>
          </a:xfrm>
          <a:prstGeom prst="rightArrow">
            <a:avLst>
              <a:gd name="adj1" fmla="val 50000"/>
              <a:gd name="adj2" fmla="val 25000"/>
            </a:avLst>
          </a:prstGeom>
          <a:solidFill>
            <a:srgbClr val="00FF00"/>
          </a:solidFill>
          <a:ln w="9525">
            <a:solidFill>
              <a:schemeClr val="tx1"/>
            </a:solidFill>
            <a:miter lim="800000"/>
            <a:headEnd/>
            <a:tailEnd/>
          </a:ln>
        </p:spPr>
        <p:txBody>
          <a:bodyPr rot="10800000" vert="eaVert"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88" name="AutoShape 182"/>
          <p:cNvSpPr>
            <a:spLocks noChangeArrowheads="1"/>
          </p:cNvSpPr>
          <p:nvPr/>
        </p:nvSpPr>
        <p:spPr bwMode="auto">
          <a:xfrm rot="3856900">
            <a:off x="1771340" y="4957205"/>
            <a:ext cx="284163" cy="244869"/>
          </a:xfrm>
          <a:prstGeom prst="rightArrow">
            <a:avLst>
              <a:gd name="adj1" fmla="val 50000"/>
              <a:gd name="adj2" fmla="val 25000"/>
            </a:avLst>
          </a:prstGeom>
          <a:solidFill>
            <a:srgbClr val="00FF00"/>
          </a:solidFill>
          <a:ln w="9525">
            <a:solidFill>
              <a:schemeClr val="tx1"/>
            </a:solidFill>
            <a:miter lim="800000"/>
            <a:headEnd/>
            <a:tailEnd/>
          </a:ln>
        </p:spPr>
        <p:txBody>
          <a:bodyPr rot="10800000" vert="eaVert"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89" name="AutoShape 183"/>
          <p:cNvSpPr>
            <a:spLocks noChangeArrowheads="1"/>
          </p:cNvSpPr>
          <p:nvPr/>
        </p:nvSpPr>
        <p:spPr bwMode="auto">
          <a:xfrm rot="5400000">
            <a:off x="1581699" y="6084839"/>
            <a:ext cx="937195" cy="255267"/>
          </a:xfrm>
          <a:prstGeom prst="rightArrow">
            <a:avLst>
              <a:gd name="adj1" fmla="val 50000"/>
              <a:gd name="adj2" fmla="val 56492"/>
            </a:avLst>
          </a:prstGeom>
          <a:solidFill>
            <a:srgbClr val="00FF00"/>
          </a:solidFill>
          <a:ln w="9525">
            <a:solidFill>
              <a:schemeClr val="tx1"/>
            </a:solidFill>
            <a:miter lim="800000"/>
            <a:headEnd/>
            <a:tailEnd/>
          </a:ln>
        </p:spPr>
        <p:txBody>
          <a:bodyPr rot="10800000" vert="eaVert"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91" name="AutoShape 187"/>
          <p:cNvSpPr>
            <a:spLocks noChangeArrowheads="1"/>
          </p:cNvSpPr>
          <p:nvPr/>
        </p:nvSpPr>
        <p:spPr bwMode="auto">
          <a:xfrm rot="19115411">
            <a:off x="4688910" y="5899451"/>
            <a:ext cx="358775" cy="287338"/>
          </a:xfrm>
          <a:prstGeom prst="rightArrow">
            <a:avLst>
              <a:gd name="adj1" fmla="val 50000"/>
              <a:gd name="adj2" fmla="val 31216"/>
            </a:avLst>
          </a:prstGeom>
          <a:solidFill>
            <a:srgbClr val="00FF00"/>
          </a:solidFill>
          <a:ln w="9525">
            <a:solidFill>
              <a:schemeClr val="tx1"/>
            </a:solidFill>
            <a:miter lim="800000"/>
            <a:headEnd/>
            <a:tailEnd/>
          </a:ln>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92" name="Oval 190"/>
          <p:cNvSpPr>
            <a:spLocks noChangeArrowheads="1"/>
          </p:cNvSpPr>
          <p:nvPr/>
        </p:nvSpPr>
        <p:spPr bwMode="auto">
          <a:xfrm>
            <a:off x="3014539" y="3107280"/>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5</a:t>
            </a:r>
          </a:p>
        </p:txBody>
      </p:sp>
      <p:sp>
        <p:nvSpPr>
          <p:cNvPr id="193" name="Oval 87"/>
          <p:cNvSpPr>
            <a:spLocks noChangeArrowheads="1"/>
          </p:cNvSpPr>
          <p:nvPr/>
        </p:nvSpPr>
        <p:spPr bwMode="auto">
          <a:xfrm>
            <a:off x="4344144" y="6033119"/>
            <a:ext cx="381000" cy="381000"/>
          </a:xfrm>
          <a:prstGeom prst="ellipse">
            <a:avLst/>
          </a:prstGeom>
          <a:solidFill>
            <a:srgbClr val="FF0000"/>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12</a:t>
            </a:r>
          </a:p>
        </p:txBody>
      </p:sp>
      <p:sp>
        <p:nvSpPr>
          <p:cNvPr id="194" name="Oval 170"/>
          <p:cNvSpPr>
            <a:spLocks noChangeArrowheads="1"/>
          </p:cNvSpPr>
          <p:nvPr/>
        </p:nvSpPr>
        <p:spPr bwMode="auto">
          <a:xfrm>
            <a:off x="3564107" y="7046294"/>
            <a:ext cx="381000" cy="381000"/>
          </a:xfrm>
          <a:prstGeom prst="ellipse">
            <a:avLst/>
          </a:prstGeom>
          <a:solidFill>
            <a:schemeClr val="accent2"/>
          </a:solidFill>
          <a:ln w="25400">
            <a:solidFill>
              <a:schemeClr val="tx2"/>
            </a:solidFill>
            <a:round/>
            <a:headEnd/>
            <a:tailEnd/>
          </a:ln>
        </p:spPr>
        <p:txBody>
          <a:bodyPr wrap="none" anchor="ctr"/>
          <a:lstStyle/>
          <a:p>
            <a:pPr algn="ctr">
              <a:lnSpc>
                <a:spcPct val="100000"/>
              </a:lnSpc>
              <a:spcBef>
                <a:spcPct val="0"/>
              </a:spcBef>
              <a:buClrTx/>
              <a:buFontTx/>
              <a:buNone/>
            </a:pPr>
            <a:r>
              <a:rPr lang="en-US" altLang="zh-CN" sz="1800" b="1" dirty="0">
                <a:solidFill>
                  <a:schemeClr val="bg1"/>
                </a:solidFill>
                <a:latin typeface="Tahoma" pitchFamily="34" charset="0"/>
                <a:ea typeface="黑体" pitchFamily="49" charset="-122"/>
              </a:rPr>
              <a:t>11</a:t>
            </a:r>
          </a:p>
        </p:txBody>
      </p:sp>
      <p:sp>
        <p:nvSpPr>
          <p:cNvPr id="195" name="AutoShape 186"/>
          <p:cNvSpPr>
            <a:spLocks noChangeArrowheads="1"/>
          </p:cNvSpPr>
          <p:nvPr/>
        </p:nvSpPr>
        <p:spPr bwMode="auto">
          <a:xfrm rot="18734126">
            <a:off x="3761860" y="6632777"/>
            <a:ext cx="753918" cy="240840"/>
          </a:xfrm>
          <a:prstGeom prst="rightArrow">
            <a:avLst>
              <a:gd name="adj1" fmla="val 50000"/>
              <a:gd name="adj2" fmla="val 37707"/>
            </a:avLst>
          </a:prstGeom>
          <a:solidFill>
            <a:srgbClr val="00FF00"/>
          </a:solidFill>
          <a:ln w="9525">
            <a:solidFill>
              <a:schemeClr val="tx1"/>
            </a:solidFill>
            <a:miter lim="800000"/>
            <a:headEnd/>
            <a:tailEnd/>
          </a:ln>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97" name="AutoShape 186"/>
          <p:cNvSpPr>
            <a:spLocks noChangeArrowheads="1"/>
          </p:cNvSpPr>
          <p:nvPr/>
        </p:nvSpPr>
        <p:spPr bwMode="auto">
          <a:xfrm rot="19115411">
            <a:off x="5584154" y="2221773"/>
            <a:ext cx="331788" cy="293687"/>
          </a:xfrm>
          <a:prstGeom prst="rightArrow">
            <a:avLst>
              <a:gd name="adj1" fmla="val 50000"/>
              <a:gd name="adj2" fmla="val 37773"/>
            </a:avLst>
          </a:prstGeom>
          <a:solidFill>
            <a:srgbClr val="00FF00"/>
          </a:solidFill>
          <a:ln w="9525">
            <a:solidFill>
              <a:schemeClr val="tx1"/>
            </a:solidFill>
            <a:miter lim="800000"/>
            <a:headEnd/>
            <a:tailEnd/>
          </a:ln>
        </p:spPr>
        <p:txBody>
          <a:bodyPr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198" name="Rectangle 175"/>
          <p:cNvSpPr>
            <a:spLocks noChangeArrowheads="1"/>
          </p:cNvSpPr>
          <p:nvPr/>
        </p:nvSpPr>
        <p:spPr bwMode="auto">
          <a:xfrm>
            <a:off x="133160" y="8620981"/>
            <a:ext cx="847568" cy="724507"/>
          </a:xfrm>
          <a:prstGeom prst="rect">
            <a:avLst/>
          </a:prstGeom>
          <a:solidFill>
            <a:schemeClr val="tx2">
              <a:lumMod val="60000"/>
              <a:lumOff val="40000"/>
              <a:alpha val="50000"/>
            </a:schemeClr>
          </a:solidFill>
          <a:ln>
            <a:noFill/>
          </a:ln>
          <a:extLst/>
        </p:spPr>
        <p:txBody>
          <a:bodyPr wrap="none" anchor="ctr"/>
          <a:lstStyle/>
          <a:p>
            <a:pPr algn="ctr">
              <a:lnSpc>
                <a:spcPct val="100000"/>
              </a:lnSpc>
              <a:spcBef>
                <a:spcPct val="0"/>
              </a:spcBef>
              <a:buClrTx/>
              <a:buFontTx/>
              <a:buNone/>
            </a:pPr>
            <a:r>
              <a:rPr lang="zh-CN" altLang="en-US" b="1" dirty="0">
                <a:latin typeface="Tahoma" pitchFamily="34" charset="0"/>
                <a:ea typeface="黑体" pitchFamily="49" charset="-122"/>
              </a:rPr>
              <a:t>控制层</a:t>
            </a:r>
            <a:endParaRPr lang="zh-CN" altLang="en-US" sz="1800" b="1" dirty="0">
              <a:latin typeface="Tahoma" pitchFamily="34" charset="0"/>
              <a:ea typeface="黑体" pitchFamily="49" charset="-122"/>
            </a:endParaRPr>
          </a:p>
        </p:txBody>
      </p:sp>
      <p:sp>
        <p:nvSpPr>
          <p:cNvPr id="200" name="AutoShape 182"/>
          <p:cNvSpPr>
            <a:spLocks noChangeArrowheads="1"/>
          </p:cNvSpPr>
          <p:nvPr/>
        </p:nvSpPr>
        <p:spPr bwMode="auto">
          <a:xfrm>
            <a:off x="2348881" y="7096863"/>
            <a:ext cx="217730" cy="244869"/>
          </a:xfrm>
          <a:prstGeom prst="rightArrow">
            <a:avLst>
              <a:gd name="adj1" fmla="val 50000"/>
              <a:gd name="adj2" fmla="val 25000"/>
            </a:avLst>
          </a:prstGeom>
          <a:solidFill>
            <a:srgbClr val="00FF00"/>
          </a:solidFill>
          <a:ln w="9525">
            <a:solidFill>
              <a:schemeClr val="tx1"/>
            </a:solidFill>
            <a:miter lim="800000"/>
            <a:headEnd/>
            <a:tailEnd/>
          </a:ln>
        </p:spPr>
        <p:txBody>
          <a:bodyPr rot="10800000" vert="eaVert"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graphicFrame>
        <p:nvGraphicFramePr>
          <p:cNvPr id="201" name="Object 2"/>
          <p:cNvGraphicFramePr>
            <a:graphicFrameLocks noChangeAspect="1"/>
          </p:cNvGraphicFramePr>
          <p:nvPr>
            <p:extLst>
              <p:ext uri="{D42A27DB-BD31-4B8C-83A1-F6EECF244321}">
                <p14:modId xmlns:p14="http://schemas.microsoft.com/office/powerpoint/2010/main" val="3344815842"/>
              </p:ext>
            </p:extLst>
          </p:nvPr>
        </p:nvGraphicFramePr>
        <p:xfrm>
          <a:off x="2531368" y="7470775"/>
          <a:ext cx="609600" cy="714375"/>
        </p:xfrm>
        <a:graphic>
          <a:graphicData uri="http://schemas.openxmlformats.org/presentationml/2006/ole">
            <mc:AlternateContent xmlns:mc="http://schemas.openxmlformats.org/markup-compatibility/2006">
              <mc:Choice xmlns:v="urn:schemas-microsoft-com:vml" Requires="v">
                <p:oleObj spid="_x0000_s1239" name="Visio" r:id="rId9" imgW="885960" imgH="1095120" progId="Visio.Drawing.11">
                  <p:embed/>
                </p:oleObj>
              </mc:Choice>
              <mc:Fallback>
                <p:oleObj name="Visio" r:id="rId9" imgW="885960" imgH="109512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1368" y="7470775"/>
                        <a:ext cx="609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 name="Line 158"/>
          <p:cNvSpPr>
            <a:spLocks noChangeShapeType="1"/>
          </p:cNvSpPr>
          <p:nvPr/>
        </p:nvSpPr>
        <p:spPr bwMode="auto">
          <a:xfrm>
            <a:off x="2924945" y="8098309"/>
            <a:ext cx="0" cy="36009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2" name="对象 1"/>
          <p:cNvGraphicFramePr>
            <a:graphicFrameLocks noChangeAspect="1"/>
          </p:cNvGraphicFramePr>
          <p:nvPr>
            <p:extLst>
              <p:ext uri="{D42A27DB-BD31-4B8C-83A1-F6EECF244321}">
                <p14:modId xmlns:p14="http://schemas.microsoft.com/office/powerpoint/2010/main" val="1193333822"/>
              </p:ext>
            </p:extLst>
          </p:nvPr>
        </p:nvGraphicFramePr>
        <p:xfrm>
          <a:off x="3550569" y="7494133"/>
          <a:ext cx="609600" cy="714375"/>
        </p:xfrm>
        <a:graphic>
          <a:graphicData uri="http://schemas.openxmlformats.org/presentationml/2006/ole">
            <mc:AlternateContent xmlns:mc="http://schemas.openxmlformats.org/markup-compatibility/2006">
              <mc:Choice xmlns:v="urn:schemas-microsoft-com:vml" Requires="v">
                <p:oleObj spid="_x0000_s1240" name="Visio" r:id="rId10" imgW="887813" imgH="1093862" progId="Visio.Drawing.11">
                  <p:embed/>
                </p:oleObj>
              </mc:Choice>
              <mc:Fallback>
                <p:oleObj name="Visio" r:id="rId10" imgW="887813" imgH="1093862" progId="Visio.Drawing.11">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0569" y="7494133"/>
                        <a:ext cx="609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 name="AutoShape 182"/>
          <p:cNvSpPr>
            <a:spLocks noChangeArrowheads="1"/>
          </p:cNvSpPr>
          <p:nvPr/>
        </p:nvSpPr>
        <p:spPr bwMode="auto">
          <a:xfrm>
            <a:off x="3177811" y="7135520"/>
            <a:ext cx="217730" cy="244869"/>
          </a:xfrm>
          <a:prstGeom prst="rightArrow">
            <a:avLst>
              <a:gd name="adj1" fmla="val 50000"/>
              <a:gd name="adj2" fmla="val 25000"/>
            </a:avLst>
          </a:prstGeom>
          <a:solidFill>
            <a:srgbClr val="00FF00"/>
          </a:solidFill>
          <a:ln w="9525">
            <a:solidFill>
              <a:schemeClr val="tx1"/>
            </a:solidFill>
            <a:miter lim="800000"/>
            <a:headEnd/>
            <a:tailEnd/>
          </a:ln>
        </p:spPr>
        <p:txBody>
          <a:bodyPr rot="10800000" vert="eaVert" wrap="none" anchor="ctr"/>
          <a:lstStyle/>
          <a:p>
            <a:pPr eaLnBrk="0" hangingPunct="0">
              <a:lnSpc>
                <a:spcPct val="100000"/>
              </a:lnSpc>
              <a:spcBef>
                <a:spcPct val="0"/>
              </a:spcBef>
              <a:buClrTx/>
              <a:buFontTx/>
              <a:buNone/>
            </a:pPr>
            <a:endParaRPr kumimoji="0" lang="zh-CN" altLang="zh-CN" sz="1800">
              <a:latin typeface="Times New Roman" pitchFamily="18" charset="0"/>
              <a:ea typeface="黑体" pitchFamily="49" charset="-122"/>
            </a:endParaRPr>
          </a:p>
        </p:txBody>
      </p:sp>
      <p:sp>
        <p:nvSpPr>
          <p:cNvPr id="204" name="Line 158"/>
          <p:cNvSpPr>
            <a:spLocks noChangeShapeType="1"/>
          </p:cNvSpPr>
          <p:nvPr/>
        </p:nvSpPr>
        <p:spPr bwMode="auto">
          <a:xfrm>
            <a:off x="4018522" y="8081120"/>
            <a:ext cx="0" cy="3677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6" name="Text Box 5"/>
          <p:cNvSpPr txBox="1">
            <a:spLocks noChangeArrowheads="1"/>
          </p:cNvSpPr>
          <p:nvPr/>
        </p:nvSpPr>
        <p:spPr bwMode="auto">
          <a:xfrm>
            <a:off x="3719538" y="3534383"/>
            <a:ext cx="717574" cy="38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03698" tIns="53923" rIns="103698" bIns="53923">
            <a:spAutoFit/>
          </a:bodyPr>
          <a:lstStyle>
            <a:lvl1pPr defTabSz="1054100" eaLnBrk="0" hangingPunct="0">
              <a:defRPr kumimoji="1" sz="1400">
                <a:solidFill>
                  <a:schemeClr val="tx1"/>
                </a:solidFill>
                <a:latin typeface="宋体" pitchFamily="2" charset="-122"/>
                <a:ea typeface="宋体" pitchFamily="2" charset="-122"/>
              </a:defRPr>
            </a:lvl1pPr>
            <a:lvl2pPr marL="742950" indent="-285750" defTabSz="1054100" eaLnBrk="0" hangingPunct="0">
              <a:defRPr kumimoji="1" sz="1400">
                <a:solidFill>
                  <a:schemeClr val="tx1"/>
                </a:solidFill>
                <a:latin typeface="宋体" pitchFamily="2" charset="-122"/>
                <a:ea typeface="宋体" pitchFamily="2" charset="-122"/>
              </a:defRPr>
            </a:lvl2pPr>
            <a:lvl3pPr marL="1143000" indent="-228600" defTabSz="1054100" eaLnBrk="0" hangingPunct="0">
              <a:defRPr kumimoji="1" sz="1400">
                <a:solidFill>
                  <a:schemeClr val="tx1"/>
                </a:solidFill>
                <a:latin typeface="宋体" pitchFamily="2" charset="-122"/>
                <a:ea typeface="宋体" pitchFamily="2" charset="-122"/>
              </a:defRPr>
            </a:lvl3pPr>
            <a:lvl4pPr marL="1600200" indent="-228600" defTabSz="1054100" eaLnBrk="0" hangingPunct="0">
              <a:defRPr kumimoji="1" sz="1400">
                <a:solidFill>
                  <a:schemeClr val="tx1"/>
                </a:solidFill>
                <a:latin typeface="宋体" pitchFamily="2" charset="-122"/>
                <a:ea typeface="宋体" pitchFamily="2" charset="-122"/>
              </a:defRPr>
            </a:lvl4pPr>
            <a:lvl5pPr marL="2057400" indent="-228600" defTabSz="1054100" eaLnBrk="0" hangingPunct="0">
              <a:defRPr kumimoji="1" sz="1400">
                <a:solidFill>
                  <a:schemeClr val="tx1"/>
                </a:solidFill>
                <a:latin typeface="宋体" pitchFamily="2" charset="-122"/>
                <a:ea typeface="宋体" pitchFamily="2" charset="-122"/>
              </a:defRPr>
            </a:lvl5pPr>
            <a:lvl6pPr marL="25146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6pPr>
            <a:lvl7pPr marL="29718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7pPr>
            <a:lvl8pPr marL="34290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8pPr>
            <a:lvl9pPr marL="38862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9pPr>
          </a:lstStyle>
          <a:p>
            <a:pPr>
              <a:lnSpc>
                <a:spcPct val="100000"/>
              </a:lnSpc>
              <a:spcBef>
                <a:spcPct val="0"/>
              </a:spcBef>
              <a:buClrTx/>
              <a:buFontTx/>
              <a:buNone/>
            </a:pPr>
            <a:r>
              <a:rPr kumimoji="0" lang="de-DE" altLang="zh-CN" sz="1800" b="1" dirty="0" smtClean="0">
                <a:latin typeface="微软雅黑" pitchFamily="34" charset="-122"/>
                <a:ea typeface="微软雅黑" pitchFamily="34" charset="-122"/>
              </a:rPr>
              <a:t>MES</a:t>
            </a:r>
            <a:endParaRPr kumimoji="0" lang="zh-CN" altLang="de-DE" sz="1800" b="1" dirty="0">
              <a:latin typeface="微软雅黑" pitchFamily="34" charset="-122"/>
              <a:ea typeface="微软雅黑" pitchFamily="34" charset="-122"/>
            </a:endParaRPr>
          </a:p>
        </p:txBody>
      </p:sp>
      <p:sp>
        <p:nvSpPr>
          <p:cNvPr id="207" name="Text Box 5"/>
          <p:cNvSpPr txBox="1">
            <a:spLocks noChangeArrowheads="1"/>
          </p:cNvSpPr>
          <p:nvPr/>
        </p:nvSpPr>
        <p:spPr bwMode="auto">
          <a:xfrm>
            <a:off x="4420714" y="6938975"/>
            <a:ext cx="717574" cy="38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03698" tIns="53923" rIns="103698" bIns="53923">
            <a:spAutoFit/>
          </a:bodyPr>
          <a:lstStyle>
            <a:lvl1pPr defTabSz="1054100" eaLnBrk="0" hangingPunct="0">
              <a:defRPr kumimoji="1" sz="1400">
                <a:solidFill>
                  <a:schemeClr val="tx1"/>
                </a:solidFill>
                <a:latin typeface="宋体" pitchFamily="2" charset="-122"/>
                <a:ea typeface="宋体" pitchFamily="2" charset="-122"/>
              </a:defRPr>
            </a:lvl1pPr>
            <a:lvl2pPr marL="742950" indent="-285750" defTabSz="1054100" eaLnBrk="0" hangingPunct="0">
              <a:defRPr kumimoji="1" sz="1400">
                <a:solidFill>
                  <a:schemeClr val="tx1"/>
                </a:solidFill>
                <a:latin typeface="宋体" pitchFamily="2" charset="-122"/>
                <a:ea typeface="宋体" pitchFamily="2" charset="-122"/>
              </a:defRPr>
            </a:lvl2pPr>
            <a:lvl3pPr marL="1143000" indent="-228600" defTabSz="1054100" eaLnBrk="0" hangingPunct="0">
              <a:defRPr kumimoji="1" sz="1400">
                <a:solidFill>
                  <a:schemeClr val="tx1"/>
                </a:solidFill>
                <a:latin typeface="宋体" pitchFamily="2" charset="-122"/>
                <a:ea typeface="宋体" pitchFamily="2" charset="-122"/>
              </a:defRPr>
            </a:lvl3pPr>
            <a:lvl4pPr marL="1600200" indent="-228600" defTabSz="1054100" eaLnBrk="0" hangingPunct="0">
              <a:defRPr kumimoji="1" sz="1400">
                <a:solidFill>
                  <a:schemeClr val="tx1"/>
                </a:solidFill>
                <a:latin typeface="宋体" pitchFamily="2" charset="-122"/>
                <a:ea typeface="宋体" pitchFamily="2" charset="-122"/>
              </a:defRPr>
            </a:lvl4pPr>
            <a:lvl5pPr marL="2057400" indent="-228600" defTabSz="1054100" eaLnBrk="0" hangingPunct="0">
              <a:defRPr kumimoji="1" sz="1400">
                <a:solidFill>
                  <a:schemeClr val="tx1"/>
                </a:solidFill>
                <a:latin typeface="宋体" pitchFamily="2" charset="-122"/>
                <a:ea typeface="宋体" pitchFamily="2" charset="-122"/>
              </a:defRPr>
            </a:lvl5pPr>
            <a:lvl6pPr marL="25146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6pPr>
            <a:lvl7pPr marL="29718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7pPr>
            <a:lvl8pPr marL="34290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8pPr>
            <a:lvl9pPr marL="38862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9pPr>
          </a:lstStyle>
          <a:p>
            <a:pPr>
              <a:lnSpc>
                <a:spcPct val="100000"/>
              </a:lnSpc>
              <a:spcBef>
                <a:spcPct val="0"/>
              </a:spcBef>
              <a:buClrTx/>
              <a:buFontTx/>
              <a:buNone/>
            </a:pPr>
            <a:r>
              <a:rPr kumimoji="0" lang="de-DE" altLang="zh-CN" sz="1800" b="1" dirty="0" smtClean="0">
                <a:latin typeface="微软雅黑" pitchFamily="34" charset="-122"/>
                <a:ea typeface="微软雅黑" pitchFamily="34" charset="-122"/>
              </a:rPr>
              <a:t>MES</a:t>
            </a:r>
            <a:endParaRPr kumimoji="0" lang="zh-CN" altLang="de-DE" sz="1800" b="1" dirty="0">
              <a:latin typeface="微软雅黑" pitchFamily="34" charset="-122"/>
              <a:ea typeface="微软雅黑" pitchFamily="34" charset="-122"/>
            </a:endParaRPr>
          </a:p>
        </p:txBody>
      </p:sp>
      <p:sp>
        <p:nvSpPr>
          <p:cNvPr id="208" name="Text Box 5"/>
          <p:cNvSpPr txBox="1">
            <a:spLocks noChangeArrowheads="1"/>
          </p:cNvSpPr>
          <p:nvPr/>
        </p:nvSpPr>
        <p:spPr bwMode="auto">
          <a:xfrm>
            <a:off x="5397392" y="8632040"/>
            <a:ext cx="637424" cy="38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03698" tIns="53923" rIns="103698" bIns="53923">
            <a:spAutoFit/>
          </a:bodyPr>
          <a:lstStyle>
            <a:lvl1pPr defTabSz="1054100" eaLnBrk="0" hangingPunct="0">
              <a:defRPr kumimoji="1" sz="1400">
                <a:solidFill>
                  <a:schemeClr val="tx1"/>
                </a:solidFill>
                <a:latin typeface="宋体" pitchFamily="2" charset="-122"/>
                <a:ea typeface="宋体" pitchFamily="2" charset="-122"/>
              </a:defRPr>
            </a:lvl1pPr>
            <a:lvl2pPr marL="742950" indent="-285750" defTabSz="1054100" eaLnBrk="0" hangingPunct="0">
              <a:defRPr kumimoji="1" sz="1400">
                <a:solidFill>
                  <a:schemeClr val="tx1"/>
                </a:solidFill>
                <a:latin typeface="宋体" pitchFamily="2" charset="-122"/>
                <a:ea typeface="宋体" pitchFamily="2" charset="-122"/>
              </a:defRPr>
            </a:lvl2pPr>
            <a:lvl3pPr marL="1143000" indent="-228600" defTabSz="1054100" eaLnBrk="0" hangingPunct="0">
              <a:defRPr kumimoji="1" sz="1400">
                <a:solidFill>
                  <a:schemeClr val="tx1"/>
                </a:solidFill>
                <a:latin typeface="宋体" pitchFamily="2" charset="-122"/>
                <a:ea typeface="宋体" pitchFamily="2" charset="-122"/>
              </a:defRPr>
            </a:lvl3pPr>
            <a:lvl4pPr marL="1600200" indent="-228600" defTabSz="1054100" eaLnBrk="0" hangingPunct="0">
              <a:defRPr kumimoji="1" sz="1400">
                <a:solidFill>
                  <a:schemeClr val="tx1"/>
                </a:solidFill>
                <a:latin typeface="宋体" pitchFamily="2" charset="-122"/>
                <a:ea typeface="宋体" pitchFamily="2" charset="-122"/>
              </a:defRPr>
            </a:lvl4pPr>
            <a:lvl5pPr marL="2057400" indent="-228600" defTabSz="1054100" eaLnBrk="0" hangingPunct="0">
              <a:defRPr kumimoji="1" sz="1400">
                <a:solidFill>
                  <a:schemeClr val="tx1"/>
                </a:solidFill>
                <a:latin typeface="宋体" pitchFamily="2" charset="-122"/>
                <a:ea typeface="宋体" pitchFamily="2" charset="-122"/>
              </a:defRPr>
            </a:lvl5pPr>
            <a:lvl6pPr marL="25146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6pPr>
            <a:lvl7pPr marL="29718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7pPr>
            <a:lvl8pPr marL="34290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8pPr>
            <a:lvl9pPr marL="3886200" indent="-228600" defTabSz="1054100" eaLnBrk="0" fontAlgn="base" hangingPunct="0">
              <a:lnSpc>
                <a:spcPct val="75000"/>
              </a:lnSpc>
              <a:spcBef>
                <a:spcPct val="40000"/>
              </a:spcBef>
              <a:spcAft>
                <a:spcPct val="0"/>
              </a:spcAft>
              <a:buClr>
                <a:srgbClr val="BB2332"/>
              </a:buClr>
              <a:buChar char="•"/>
              <a:defRPr kumimoji="1" sz="1400">
                <a:solidFill>
                  <a:schemeClr val="tx1"/>
                </a:solidFill>
                <a:latin typeface="宋体" pitchFamily="2" charset="-122"/>
                <a:ea typeface="宋体" pitchFamily="2" charset="-122"/>
              </a:defRPr>
            </a:lvl9pPr>
          </a:lstStyle>
          <a:p>
            <a:pPr>
              <a:lnSpc>
                <a:spcPct val="100000"/>
              </a:lnSpc>
              <a:spcBef>
                <a:spcPct val="0"/>
              </a:spcBef>
              <a:buClrTx/>
              <a:buFontTx/>
              <a:buNone/>
            </a:pPr>
            <a:r>
              <a:rPr kumimoji="0" lang="de-DE" altLang="zh-CN" sz="1800" b="1" dirty="0" smtClean="0">
                <a:latin typeface="微软雅黑" pitchFamily="34" charset="-122"/>
                <a:ea typeface="微软雅黑" pitchFamily="34" charset="-122"/>
              </a:rPr>
              <a:t>PLC</a:t>
            </a:r>
            <a:endParaRPr kumimoji="0" lang="zh-CN" altLang="de-DE" sz="1800" b="1" dirty="0">
              <a:latin typeface="微软雅黑" pitchFamily="34" charset="-122"/>
              <a:ea typeface="微软雅黑" pitchFamily="34" charset="-122"/>
            </a:endParaRPr>
          </a:p>
        </p:txBody>
      </p:sp>
      <p:sp>
        <p:nvSpPr>
          <p:cNvPr id="211" name="剪去单角的矩形 210"/>
          <p:cNvSpPr/>
          <p:nvPr/>
        </p:nvSpPr>
        <p:spPr>
          <a:xfrm rot="10800000">
            <a:off x="630791" y="1166531"/>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213" name="TextBox 212"/>
          <p:cNvSpPr txBox="1"/>
          <p:nvPr/>
        </p:nvSpPr>
        <p:spPr>
          <a:xfrm>
            <a:off x="1035339" y="1022367"/>
            <a:ext cx="3421071" cy="458908"/>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latin typeface="微软雅黑" pitchFamily="34" charset="-122"/>
                <a:ea typeface="微软雅黑" pitchFamily="34" charset="-122"/>
              </a:rPr>
              <a:t>MES</a:t>
            </a:r>
            <a:r>
              <a:rPr lang="zh-CN" altLang="en-US" b="1" dirty="0" smtClean="0">
                <a:latin typeface="微软雅黑" pitchFamily="34" charset="-122"/>
                <a:ea typeface="微软雅黑" pitchFamily="34" charset="-122"/>
              </a:rPr>
              <a:t>系统功能</a:t>
            </a:r>
            <a:endParaRPr lang="zh-CN" altLang="en-US" b="1" dirty="0">
              <a:latin typeface="微软雅黑" pitchFamily="34" charset="-122"/>
              <a:ea typeface="微软雅黑" pitchFamily="34" charset="-122"/>
            </a:endParaRPr>
          </a:p>
        </p:txBody>
      </p:sp>
      <p:sp>
        <p:nvSpPr>
          <p:cNvPr id="214" name="TextBox 213"/>
          <p:cNvSpPr txBox="1"/>
          <p:nvPr/>
        </p:nvSpPr>
        <p:spPr>
          <a:xfrm>
            <a:off x="646088" y="954134"/>
            <a:ext cx="252000" cy="646331"/>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sz="2400" b="1" dirty="0">
                <a:solidFill>
                  <a:schemeClr val="bg1"/>
                </a:solidFill>
                <a:latin typeface="华文行楷" pitchFamily="2" charset="-122"/>
                <a:ea typeface="华文行楷" pitchFamily="2" charset="-122"/>
              </a:rPr>
              <a:t>5</a:t>
            </a:r>
            <a:endParaRPr lang="zh-CN" altLang="en-US" sz="2400" b="1" dirty="0">
              <a:solidFill>
                <a:schemeClr val="bg1"/>
              </a:solidFill>
              <a:latin typeface="华文行楷" pitchFamily="2" charset="-122"/>
              <a:ea typeface="华文行楷" pitchFamily="2" charset="-122"/>
            </a:endParaRPr>
          </a:p>
        </p:txBody>
      </p:sp>
      <p:pic>
        <p:nvPicPr>
          <p:cNvPr id="190" name="图片 18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96" name="页脚占位符 2"/>
          <p:cNvSpPr>
            <a:spLocks noGrp="1"/>
          </p:cNvSpPr>
          <p:nvPr>
            <p:ph type="ftr" sz="quarter" idx="11"/>
          </p:nvPr>
        </p:nvSpPr>
        <p:spPr>
          <a:xfrm>
            <a:off x="3356992" y="9561512"/>
            <a:ext cx="406411" cy="409933"/>
          </a:xfrm>
        </p:spPr>
        <p:txBody>
          <a:bodyPr/>
          <a:lstStyle/>
          <a:p>
            <a:pPr algn="ctr"/>
            <a:r>
              <a:rPr lang="en-US" altLang="zh-CN" dirty="0">
                <a:latin typeface="+mj-ea"/>
                <a:ea typeface="+mj-ea"/>
              </a:rPr>
              <a:t>6</a:t>
            </a:r>
            <a:endParaRPr lang="zh-CN" altLang="en-US" dirty="0">
              <a:latin typeface="+mj-ea"/>
              <a:ea typeface="+mj-ea"/>
            </a:endParaRPr>
          </a:p>
        </p:txBody>
      </p:sp>
    </p:spTree>
    <p:extLst>
      <p:ext uri="{BB962C8B-B14F-4D97-AF65-F5344CB8AC3E}">
        <p14:creationId xmlns:p14="http://schemas.microsoft.com/office/powerpoint/2010/main" val="24072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down)">
                                      <p:cBhvr>
                                        <p:cTn id="40" dur="500"/>
                                        <p:tgtEl>
                                          <p:spTgt spid="68"/>
                                        </p:tgtEl>
                                      </p:cBhvr>
                                    </p:animEffect>
                                  </p:childTnLst>
                                </p:cTn>
                              </p:par>
                              <p:par>
                                <p:cTn id="41" presetID="22" presetClass="entr" presetSubtype="4" fill="hold" grpId="0" nodeType="withEffect" nodePh="1">
                                  <p:stCondLst>
                                    <p:cond delay="0"/>
                                  </p:stCondLst>
                                  <p:endCondLst>
                                    <p:cond evt="begin" delay="0">
                                      <p:tn val="41"/>
                                    </p:cond>
                                  </p:endCondLst>
                                  <p:childTnLst>
                                    <p:set>
                                      <p:cBhvr>
                                        <p:cTn id="42" dur="1" fill="hold">
                                          <p:stCondLst>
                                            <p:cond delay="0"/>
                                          </p:stCondLst>
                                        </p:cTn>
                                        <p:tgtEl>
                                          <p:spTgt spid="69"/>
                                        </p:tgtEl>
                                        <p:attrNameLst>
                                          <p:attrName>style.visibility</p:attrName>
                                        </p:attrNameLst>
                                      </p:cBhvr>
                                      <p:to>
                                        <p:strVal val="visible"/>
                                      </p:to>
                                    </p:set>
                                    <p:animEffect transition="in" filter="wipe(down)">
                                      <p:cBhvr>
                                        <p:cTn id="43" dur="500"/>
                                        <p:tgtEl>
                                          <p:spTgt spid="6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down)">
                                      <p:cBhvr>
                                        <p:cTn id="46" dur="500"/>
                                        <p:tgtEl>
                                          <p:spTgt spid="7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down)">
                                      <p:cBhvr>
                                        <p:cTn id="49" dur="500"/>
                                        <p:tgtEl>
                                          <p:spTgt spid="7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500"/>
                                        <p:tgtEl>
                                          <p:spTgt spid="7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down)">
                                      <p:cBhvr>
                                        <p:cTn id="55" dur="500"/>
                                        <p:tgtEl>
                                          <p:spTgt spid="7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500"/>
                                        <p:tgtEl>
                                          <p:spTgt spid="82"/>
                                        </p:tgtEl>
                                      </p:cBhvr>
                                    </p:animEffect>
                                  </p:childTnLst>
                                </p:cTn>
                              </p:par>
                              <p:par>
                                <p:cTn id="59" presetID="22" presetClass="entr" presetSubtype="4"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down)">
                                      <p:cBhvr>
                                        <p:cTn id="61" dur="500"/>
                                        <p:tgtEl>
                                          <p:spTgt spid="83"/>
                                        </p:tgtEl>
                                      </p:cBhvr>
                                    </p:animEffect>
                                  </p:childTnLst>
                                </p:cTn>
                              </p:par>
                              <p:par>
                                <p:cTn id="62" presetID="22" presetClass="entr" presetSubtype="4"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down)">
                                      <p:cBhvr>
                                        <p:cTn id="64" dur="500"/>
                                        <p:tgtEl>
                                          <p:spTgt spid="84"/>
                                        </p:tgtEl>
                                      </p:cBhvr>
                                    </p:animEffect>
                                  </p:childTnLst>
                                </p:cTn>
                              </p:par>
                              <p:par>
                                <p:cTn id="65" presetID="22" presetClass="entr" presetSubtype="4" fill="hold" nodeType="with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wipe(down)">
                                      <p:cBhvr>
                                        <p:cTn id="67" dur="500"/>
                                        <p:tgtEl>
                                          <p:spTgt spid="1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48"/>
                                        </p:tgtEl>
                                        <p:attrNameLst>
                                          <p:attrName>style.visibility</p:attrName>
                                        </p:attrNameLst>
                                      </p:cBhvr>
                                      <p:to>
                                        <p:strVal val="visible"/>
                                      </p:to>
                                    </p:set>
                                    <p:animEffect transition="in" filter="wipe(down)">
                                      <p:cBhvr>
                                        <p:cTn id="70" dur="500"/>
                                        <p:tgtEl>
                                          <p:spTgt spid="14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49"/>
                                        </p:tgtEl>
                                        <p:attrNameLst>
                                          <p:attrName>style.visibility</p:attrName>
                                        </p:attrNameLst>
                                      </p:cBhvr>
                                      <p:to>
                                        <p:strVal val="visible"/>
                                      </p:to>
                                    </p:set>
                                    <p:animEffect transition="in" filter="wipe(down)">
                                      <p:cBhvr>
                                        <p:cTn id="73" dur="500"/>
                                        <p:tgtEl>
                                          <p:spTgt spid="14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50"/>
                                        </p:tgtEl>
                                        <p:attrNameLst>
                                          <p:attrName>style.visibility</p:attrName>
                                        </p:attrNameLst>
                                      </p:cBhvr>
                                      <p:to>
                                        <p:strVal val="visible"/>
                                      </p:to>
                                    </p:set>
                                    <p:animEffect transition="in" filter="wipe(down)">
                                      <p:cBhvr>
                                        <p:cTn id="76" dur="500"/>
                                        <p:tgtEl>
                                          <p:spTgt spid="15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51"/>
                                        </p:tgtEl>
                                        <p:attrNameLst>
                                          <p:attrName>style.visibility</p:attrName>
                                        </p:attrNameLst>
                                      </p:cBhvr>
                                      <p:to>
                                        <p:strVal val="visible"/>
                                      </p:to>
                                    </p:set>
                                    <p:animEffect transition="in" filter="wipe(down)">
                                      <p:cBhvr>
                                        <p:cTn id="79" dur="500"/>
                                        <p:tgtEl>
                                          <p:spTgt spid="15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52"/>
                                        </p:tgtEl>
                                        <p:attrNameLst>
                                          <p:attrName>style.visibility</p:attrName>
                                        </p:attrNameLst>
                                      </p:cBhvr>
                                      <p:to>
                                        <p:strVal val="visible"/>
                                      </p:to>
                                    </p:set>
                                    <p:animEffect transition="in" filter="wipe(down)">
                                      <p:cBhvr>
                                        <p:cTn id="82" dur="500"/>
                                        <p:tgtEl>
                                          <p:spTgt spid="15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53"/>
                                        </p:tgtEl>
                                        <p:attrNameLst>
                                          <p:attrName>style.visibility</p:attrName>
                                        </p:attrNameLst>
                                      </p:cBhvr>
                                      <p:to>
                                        <p:strVal val="visible"/>
                                      </p:to>
                                    </p:set>
                                    <p:animEffect transition="in" filter="wipe(down)">
                                      <p:cBhvr>
                                        <p:cTn id="85" dur="500"/>
                                        <p:tgtEl>
                                          <p:spTgt spid="153"/>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54"/>
                                        </p:tgtEl>
                                        <p:attrNameLst>
                                          <p:attrName>style.visibility</p:attrName>
                                        </p:attrNameLst>
                                      </p:cBhvr>
                                      <p:to>
                                        <p:strVal val="visible"/>
                                      </p:to>
                                    </p:set>
                                    <p:animEffect transition="in" filter="wipe(down)">
                                      <p:cBhvr>
                                        <p:cTn id="88" dur="500"/>
                                        <p:tgtEl>
                                          <p:spTgt spid="15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55"/>
                                        </p:tgtEl>
                                        <p:attrNameLst>
                                          <p:attrName>style.visibility</p:attrName>
                                        </p:attrNameLst>
                                      </p:cBhvr>
                                      <p:to>
                                        <p:strVal val="visible"/>
                                      </p:to>
                                    </p:set>
                                    <p:animEffect transition="in" filter="wipe(down)">
                                      <p:cBhvr>
                                        <p:cTn id="91" dur="500"/>
                                        <p:tgtEl>
                                          <p:spTgt spid="15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57"/>
                                        </p:tgtEl>
                                        <p:attrNameLst>
                                          <p:attrName>style.visibility</p:attrName>
                                        </p:attrNameLst>
                                      </p:cBhvr>
                                      <p:to>
                                        <p:strVal val="visible"/>
                                      </p:to>
                                    </p:set>
                                    <p:animEffect transition="in" filter="wipe(down)">
                                      <p:cBhvr>
                                        <p:cTn id="94" dur="500"/>
                                        <p:tgtEl>
                                          <p:spTgt spid="157"/>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59"/>
                                        </p:tgtEl>
                                        <p:attrNameLst>
                                          <p:attrName>style.visibility</p:attrName>
                                        </p:attrNameLst>
                                      </p:cBhvr>
                                      <p:to>
                                        <p:strVal val="visible"/>
                                      </p:to>
                                    </p:set>
                                    <p:animEffect transition="in" filter="wipe(down)">
                                      <p:cBhvr>
                                        <p:cTn id="97" dur="500"/>
                                        <p:tgtEl>
                                          <p:spTgt spid="159"/>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61"/>
                                        </p:tgtEl>
                                        <p:attrNameLst>
                                          <p:attrName>style.visibility</p:attrName>
                                        </p:attrNameLst>
                                      </p:cBhvr>
                                      <p:to>
                                        <p:strVal val="visible"/>
                                      </p:to>
                                    </p:set>
                                    <p:animEffect transition="in" filter="wipe(down)">
                                      <p:cBhvr>
                                        <p:cTn id="100" dur="500"/>
                                        <p:tgtEl>
                                          <p:spTgt spid="161"/>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62"/>
                                        </p:tgtEl>
                                        <p:attrNameLst>
                                          <p:attrName>style.visibility</p:attrName>
                                        </p:attrNameLst>
                                      </p:cBhvr>
                                      <p:to>
                                        <p:strVal val="visible"/>
                                      </p:to>
                                    </p:set>
                                    <p:animEffect transition="in" filter="wipe(down)">
                                      <p:cBhvr>
                                        <p:cTn id="103" dur="500"/>
                                        <p:tgtEl>
                                          <p:spTgt spid="16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74"/>
                                        </p:tgtEl>
                                        <p:attrNameLst>
                                          <p:attrName>style.visibility</p:attrName>
                                        </p:attrNameLst>
                                      </p:cBhvr>
                                      <p:to>
                                        <p:strVal val="visible"/>
                                      </p:to>
                                    </p:set>
                                    <p:animEffect transition="in" filter="wipe(down)">
                                      <p:cBhvr>
                                        <p:cTn id="108" dur="500"/>
                                        <p:tgtEl>
                                          <p:spTgt spid="174"/>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83"/>
                                        </p:tgtEl>
                                        <p:attrNameLst>
                                          <p:attrName>style.visibility</p:attrName>
                                        </p:attrNameLst>
                                      </p:cBhvr>
                                      <p:to>
                                        <p:strVal val="visible"/>
                                      </p:to>
                                    </p:set>
                                    <p:animEffect transition="in" filter="wipe(down)">
                                      <p:cBhvr>
                                        <p:cTn id="111" dur="500"/>
                                        <p:tgtEl>
                                          <p:spTgt spid="183"/>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75"/>
                                        </p:tgtEl>
                                        <p:attrNameLst>
                                          <p:attrName>style.visibility</p:attrName>
                                        </p:attrNameLst>
                                      </p:cBhvr>
                                      <p:to>
                                        <p:strVal val="visible"/>
                                      </p:to>
                                    </p:set>
                                    <p:animEffect transition="in" filter="wipe(down)">
                                      <p:cBhvr>
                                        <p:cTn id="114" dur="500"/>
                                        <p:tgtEl>
                                          <p:spTgt spid="175"/>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84"/>
                                        </p:tgtEl>
                                        <p:attrNameLst>
                                          <p:attrName>style.visibility</p:attrName>
                                        </p:attrNameLst>
                                      </p:cBhvr>
                                      <p:to>
                                        <p:strVal val="visible"/>
                                      </p:to>
                                    </p:set>
                                    <p:animEffect transition="in" filter="wipe(down)">
                                      <p:cBhvr>
                                        <p:cTn id="117" dur="500"/>
                                        <p:tgtEl>
                                          <p:spTgt spid="184"/>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176"/>
                                        </p:tgtEl>
                                        <p:attrNameLst>
                                          <p:attrName>style.visibility</p:attrName>
                                        </p:attrNameLst>
                                      </p:cBhvr>
                                      <p:to>
                                        <p:strVal val="visible"/>
                                      </p:to>
                                    </p:set>
                                    <p:animEffect transition="in" filter="wipe(down)">
                                      <p:cBhvr>
                                        <p:cTn id="120" dur="500"/>
                                        <p:tgtEl>
                                          <p:spTgt spid="176"/>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185"/>
                                        </p:tgtEl>
                                        <p:attrNameLst>
                                          <p:attrName>style.visibility</p:attrName>
                                        </p:attrNameLst>
                                      </p:cBhvr>
                                      <p:to>
                                        <p:strVal val="visible"/>
                                      </p:to>
                                    </p:set>
                                    <p:animEffect transition="in" filter="wipe(down)">
                                      <p:cBhvr>
                                        <p:cTn id="123" dur="500"/>
                                        <p:tgtEl>
                                          <p:spTgt spid="185"/>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177"/>
                                        </p:tgtEl>
                                        <p:attrNameLst>
                                          <p:attrName>style.visibility</p:attrName>
                                        </p:attrNameLst>
                                      </p:cBhvr>
                                      <p:to>
                                        <p:strVal val="visible"/>
                                      </p:to>
                                    </p:set>
                                    <p:animEffect transition="in" filter="wipe(down)">
                                      <p:cBhvr>
                                        <p:cTn id="126" dur="500"/>
                                        <p:tgtEl>
                                          <p:spTgt spid="17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186"/>
                                        </p:tgtEl>
                                        <p:attrNameLst>
                                          <p:attrName>style.visibility</p:attrName>
                                        </p:attrNameLst>
                                      </p:cBhvr>
                                      <p:to>
                                        <p:strVal val="visible"/>
                                      </p:to>
                                    </p:set>
                                    <p:animEffect transition="in" filter="wipe(down)">
                                      <p:cBhvr>
                                        <p:cTn id="131" dur="500"/>
                                        <p:tgtEl>
                                          <p:spTgt spid="186"/>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192"/>
                                        </p:tgtEl>
                                        <p:attrNameLst>
                                          <p:attrName>style.visibility</p:attrName>
                                        </p:attrNameLst>
                                      </p:cBhvr>
                                      <p:to>
                                        <p:strVal val="visible"/>
                                      </p:to>
                                    </p:set>
                                    <p:animEffect transition="in" filter="wipe(down)">
                                      <p:cBhvr>
                                        <p:cTn id="134" dur="500"/>
                                        <p:tgtEl>
                                          <p:spTgt spid="192"/>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78"/>
                                        </p:tgtEl>
                                        <p:attrNameLst>
                                          <p:attrName>style.visibility</p:attrName>
                                        </p:attrNameLst>
                                      </p:cBhvr>
                                      <p:to>
                                        <p:strVal val="visible"/>
                                      </p:to>
                                    </p:set>
                                    <p:animEffect transition="in" filter="wipe(down)">
                                      <p:cBhvr>
                                        <p:cTn id="137" dur="500"/>
                                        <p:tgtEl>
                                          <p:spTgt spid="178"/>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187"/>
                                        </p:tgtEl>
                                        <p:attrNameLst>
                                          <p:attrName>style.visibility</p:attrName>
                                        </p:attrNameLst>
                                      </p:cBhvr>
                                      <p:to>
                                        <p:strVal val="visible"/>
                                      </p:to>
                                    </p:set>
                                    <p:animEffect transition="in" filter="wipe(down)">
                                      <p:cBhvr>
                                        <p:cTn id="140" dur="500"/>
                                        <p:tgtEl>
                                          <p:spTgt spid="187"/>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179"/>
                                        </p:tgtEl>
                                        <p:attrNameLst>
                                          <p:attrName>style.visibility</p:attrName>
                                        </p:attrNameLst>
                                      </p:cBhvr>
                                      <p:to>
                                        <p:strVal val="visible"/>
                                      </p:to>
                                    </p:set>
                                    <p:animEffect transition="in" filter="wipe(down)">
                                      <p:cBhvr>
                                        <p:cTn id="143" dur="500"/>
                                        <p:tgtEl>
                                          <p:spTgt spid="179"/>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188"/>
                                        </p:tgtEl>
                                        <p:attrNameLst>
                                          <p:attrName>style.visibility</p:attrName>
                                        </p:attrNameLst>
                                      </p:cBhvr>
                                      <p:to>
                                        <p:strVal val="visible"/>
                                      </p:to>
                                    </p:set>
                                    <p:animEffect transition="in" filter="wipe(down)">
                                      <p:cBhvr>
                                        <p:cTn id="146" dur="500"/>
                                        <p:tgtEl>
                                          <p:spTgt spid="188"/>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180"/>
                                        </p:tgtEl>
                                        <p:attrNameLst>
                                          <p:attrName>style.visibility</p:attrName>
                                        </p:attrNameLst>
                                      </p:cBhvr>
                                      <p:to>
                                        <p:strVal val="visible"/>
                                      </p:to>
                                    </p:set>
                                    <p:animEffect transition="in" filter="wipe(down)">
                                      <p:cBhvr>
                                        <p:cTn id="149" dur="500"/>
                                        <p:tgtEl>
                                          <p:spTgt spid="180"/>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189"/>
                                        </p:tgtEl>
                                        <p:attrNameLst>
                                          <p:attrName>style.visibility</p:attrName>
                                        </p:attrNameLst>
                                      </p:cBhvr>
                                      <p:to>
                                        <p:strVal val="visible"/>
                                      </p:to>
                                    </p:set>
                                    <p:animEffect transition="in" filter="wipe(down)">
                                      <p:cBhvr>
                                        <p:cTn id="152" dur="500"/>
                                        <p:tgtEl>
                                          <p:spTgt spid="189"/>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181"/>
                                        </p:tgtEl>
                                        <p:attrNameLst>
                                          <p:attrName>style.visibility</p:attrName>
                                        </p:attrNameLst>
                                      </p:cBhvr>
                                      <p:to>
                                        <p:strVal val="visible"/>
                                      </p:to>
                                    </p:set>
                                    <p:animEffect transition="in" filter="wipe(down)">
                                      <p:cBhvr>
                                        <p:cTn id="155" dur="500"/>
                                        <p:tgtEl>
                                          <p:spTgt spid="181"/>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182"/>
                                        </p:tgtEl>
                                        <p:attrNameLst>
                                          <p:attrName>style.visibility</p:attrName>
                                        </p:attrNameLst>
                                      </p:cBhvr>
                                      <p:to>
                                        <p:strVal val="visible"/>
                                      </p:to>
                                    </p:set>
                                    <p:animEffect transition="in" filter="wipe(down)">
                                      <p:cBhvr>
                                        <p:cTn id="158" dur="500"/>
                                        <p:tgtEl>
                                          <p:spTgt spid="182"/>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194"/>
                                        </p:tgtEl>
                                        <p:attrNameLst>
                                          <p:attrName>style.visibility</p:attrName>
                                        </p:attrNameLst>
                                      </p:cBhvr>
                                      <p:to>
                                        <p:strVal val="visible"/>
                                      </p:to>
                                    </p:set>
                                    <p:animEffect transition="in" filter="wipe(down)">
                                      <p:cBhvr>
                                        <p:cTn id="161" dur="500"/>
                                        <p:tgtEl>
                                          <p:spTgt spid="194"/>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195"/>
                                        </p:tgtEl>
                                        <p:attrNameLst>
                                          <p:attrName>style.visibility</p:attrName>
                                        </p:attrNameLst>
                                      </p:cBhvr>
                                      <p:to>
                                        <p:strVal val="visible"/>
                                      </p:to>
                                    </p:set>
                                    <p:animEffect transition="in" filter="wipe(down)">
                                      <p:cBhvr>
                                        <p:cTn id="164" dur="500"/>
                                        <p:tgtEl>
                                          <p:spTgt spid="195"/>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193"/>
                                        </p:tgtEl>
                                        <p:attrNameLst>
                                          <p:attrName>style.visibility</p:attrName>
                                        </p:attrNameLst>
                                      </p:cBhvr>
                                      <p:to>
                                        <p:strVal val="visible"/>
                                      </p:to>
                                    </p:set>
                                    <p:animEffect transition="in" filter="wipe(down)">
                                      <p:cBhvr>
                                        <p:cTn id="167" dur="500"/>
                                        <p:tgtEl>
                                          <p:spTgt spid="193"/>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191"/>
                                        </p:tgtEl>
                                        <p:attrNameLst>
                                          <p:attrName>style.visibility</p:attrName>
                                        </p:attrNameLst>
                                      </p:cBhvr>
                                      <p:to>
                                        <p:strVal val="visible"/>
                                      </p:to>
                                    </p:set>
                                    <p:animEffect transition="in" filter="wipe(down)">
                                      <p:cBhvr>
                                        <p:cTn id="170" dur="500"/>
                                        <p:tgtEl>
                                          <p:spTgt spid="191"/>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172"/>
                                        </p:tgtEl>
                                        <p:attrNameLst>
                                          <p:attrName>style.visibility</p:attrName>
                                        </p:attrNameLst>
                                      </p:cBhvr>
                                      <p:to>
                                        <p:strVal val="visible"/>
                                      </p:to>
                                    </p:set>
                                    <p:animEffect transition="in" filter="wipe(down)">
                                      <p:cBhvr>
                                        <p:cTn id="173" dur="500"/>
                                        <p:tgtEl>
                                          <p:spTgt spid="172"/>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167"/>
                                        </p:tgtEl>
                                        <p:attrNameLst>
                                          <p:attrName>style.visibility</p:attrName>
                                        </p:attrNameLst>
                                      </p:cBhvr>
                                      <p:to>
                                        <p:strVal val="visible"/>
                                      </p:to>
                                    </p:set>
                                    <p:animEffect transition="in" filter="wipe(down)">
                                      <p:cBhvr>
                                        <p:cTn id="176" dur="500"/>
                                        <p:tgtEl>
                                          <p:spTgt spid="167"/>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171"/>
                                        </p:tgtEl>
                                        <p:attrNameLst>
                                          <p:attrName>style.visibility</p:attrName>
                                        </p:attrNameLst>
                                      </p:cBhvr>
                                      <p:to>
                                        <p:strVal val="visible"/>
                                      </p:to>
                                    </p:set>
                                    <p:animEffect transition="in" filter="wipe(down)">
                                      <p:cBhvr>
                                        <p:cTn id="179" dur="500"/>
                                        <p:tgtEl>
                                          <p:spTgt spid="171"/>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173"/>
                                        </p:tgtEl>
                                        <p:attrNameLst>
                                          <p:attrName>style.visibility</p:attrName>
                                        </p:attrNameLst>
                                      </p:cBhvr>
                                      <p:to>
                                        <p:strVal val="visible"/>
                                      </p:to>
                                    </p:set>
                                    <p:animEffect transition="in" filter="wipe(down)">
                                      <p:cBhvr>
                                        <p:cTn id="182" dur="500"/>
                                        <p:tgtEl>
                                          <p:spTgt spid="17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164"/>
                                        </p:tgtEl>
                                        <p:attrNameLst>
                                          <p:attrName>style.visibility</p:attrName>
                                        </p:attrNameLst>
                                      </p:cBhvr>
                                      <p:to>
                                        <p:strVal val="visible"/>
                                      </p:to>
                                    </p:set>
                                    <p:animEffect transition="in" filter="wipe(down)">
                                      <p:cBhvr>
                                        <p:cTn id="185" dur="500"/>
                                        <p:tgtEl>
                                          <p:spTgt spid="16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170"/>
                                        </p:tgtEl>
                                        <p:attrNameLst>
                                          <p:attrName>style.visibility</p:attrName>
                                        </p:attrNameLst>
                                      </p:cBhvr>
                                      <p:to>
                                        <p:strVal val="visible"/>
                                      </p:to>
                                    </p:set>
                                    <p:animEffect transition="in" filter="wipe(down)">
                                      <p:cBhvr>
                                        <p:cTn id="188" dur="500"/>
                                        <p:tgtEl>
                                          <p:spTgt spid="170"/>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169"/>
                                        </p:tgtEl>
                                        <p:attrNameLst>
                                          <p:attrName>style.visibility</p:attrName>
                                        </p:attrNameLst>
                                      </p:cBhvr>
                                      <p:to>
                                        <p:strVal val="visible"/>
                                      </p:to>
                                    </p:set>
                                    <p:animEffect transition="in" filter="wipe(down)">
                                      <p:cBhvr>
                                        <p:cTn id="191" dur="500"/>
                                        <p:tgtEl>
                                          <p:spTgt spid="169"/>
                                        </p:tgtEl>
                                      </p:cBhvr>
                                    </p:animEffect>
                                  </p:childTnLst>
                                </p:cTn>
                              </p:par>
                              <p:par>
                                <p:cTn id="192" presetID="22" presetClass="entr" presetSubtype="4" fill="hold" grpId="0" nodeType="withEffect">
                                  <p:stCondLst>
                                    <p:cond delay="0"/>
                                  </p:stCondLst>
                                  <p:childTnLst>
                                    <p:set>
                                      <p:cBhvr>
                                        <p:cTn id="193" dur="1" fill="hold">
                                          <p:stCondLst>
                                            <p:cond delay="0"/>
                                          </p:stCondLst>
                                        </p:cTn>
                                        <p:tgtEl>
                                          <p:spTgt spid="168"/>
                                        </p:tgtEl>
                                        <p:attrNameLst>
                                          <p:attrName>style.visibility</p:attrName>
                                        </p:attrNameLst>
                                      </p:cBhvr>
                                      <p:to>
                                        <p:strVal val="visible"/>
                                      </p:to>
                                    </p:set>
                                    <p:animEffect transition="in" filter="wipe(down)">
                                      <p:cBhvr>
                                        <p:cTn id="194" dur="500"/>
                                        <p:tgtEl>
                                          <p:spTgt spid="168"/>
                                        </p:tgtEl>
                                      </p:cBhvr>
                                    </p:animEffect>
                                  </p:childTnLst>
                                </p:cTn>
                              </p:par>
                              <p:par>
                                <p:cTn id="195" presetID="22" presetClass="entr" presetSubtype="4" fill="hold" grpId="0" nodeType="withEffect">
                                  <p:stCondLst>
                                    <p:cond delay="0"/>
                                  </p:stCondLst>
                                  <p:childTnLst>
                                    <p:set>
                                      <p:cBhvr>
                                        <p:cTn id="196" dur="1" fill="hold">
                                          <p:stCondLst>
                                            <p:cond delay="0"/>
                                          </p:stCondLst>
                                        </p:cTn>
                                        <p:tgtEl>
                                          <p:spTgt spid="197"/>
                                        </p:tgtEl>
                                        <p:attrNameLst>
                                          <p:attrName>style.visibility</p:attrName>
                                        </p:attrNameLst>
                                      </p:cBhvr>
                                      <p:to>
                                        <p:strVal val="visible"/>
                                      </p:to>
                                    </p:set>
                                    <p:animEffect transition="in" filter="wipe(down)">
                                      <p:cBhvr>
                                        <p:cTn id="197" dur="500"/>
                                        <p:tgtEl>
                                          <p:spTgt spid="197"/>
                                        </p:tgtEl>
                                      </p:cBhvr>
                                    </p:animEffect>
                                  </p:childTnLst>
                                </p:cTn>
                              </p:par>
                              <p:par>
                                <p:cTn id="198" presetID="22" presetClass="entr" presetSubtype="4" fill="hold" grpId="0" nodeType="withEffect">
                                  <p:stCondLst>
                                    <p:cond delay="0"/>
                                  </p:stCondLst>
                                  <p:childTnLst>
                                    <p:set>
                                      <p:cBhvr>
                                        <p:cTn id="199" dur="1" fill="hold">
                                          <p:stCondLst>
                                            <p:cond delay="0"/>
                                          </p:stCondLst>
                                        </p:cTn>
                                        <p:tgtEl>
                                          <p:spTgt spid="165"/>
                                        </p:tgtEl>
                                        <p:attrNameLst>
                                          <p:attrName>style.visibility</p:attrName>
                                        </p:attrNameLst>
                                      </p:cBhvr>
                                      <p:to>
                                        <p:strVal val="visible"/>
                                      </p:to>
                                    </p:set>
                                    <p:animEffect transition="in" filter="wipe(down)">
                                      <p:cBhvr>
                                        <p:cTn id="200" dur="500"/>
                                        <p:tgtEl>
                                          <p:spTgt spid="165"/>
                                        </p:tgtEl>
                                      </p:cBhvr>
                                    </p:animEffect>
                                  </p:childTnLst>
                                </p:cTn>
                              </p:par>
                              <p:par>
                                <p:cTn id="201" presetID="22" presetClass="entr" presetSubtype="4" fill="hold" grpId="0" nodeType="withEffect">
                                  <p:stCondLst>
                                    <p:cond delay="0"/>
                                  </p:stCondLst>
                                  <p:childTnLst>
                                    <p:set>
                                      <p:cBhvr>
                                        <p:cTn id="202" dur="1" fill="hold">
                                          <p:stCondLst>
                                            <p:cond delay="0"/>
                                          </p:stCondLst>
                                        </p:cTn>
                                        <p:tgtEl>
                                          <p:spTgt spid="166"/>
                                        </p:tgtEl>
                                        <p:attrNameLst>
                                          <p:attrName>style.visibility</p:attrName>
                                        </p:attrNameLst>
                                      </p:cBhvr>
                                      <p:to>
                                        <p:strVal val="visible"/>
                                      </p:to>
                                    </p:set>
                                    <p:animEffect transition="in" filter="wipe(down)">
                                      <p:cBhvr>
                                        <p:cTn id="203" dur="500"/>
                                        <p:tgtEl>
                                          <p:spTgt spid="166"/>
                                        </p:tgtEl>
                                      </p:cBhvr>
                                    </p:animEffect>
                                  </p:childTnLst>
                                </p:cTn>
                              </p:par>
                              <p:par>
                                <p:cTn id="204" presetID="22" presetClass="entr" presetSubtype="4" fill="hold" grpId="0" nodeType="withEffect">
                                  <p:stCondLst>
                                    <p:cond delay="0"/>
                                  </p:stCondLst>
                                  <p:childTnLst>
                                    <p:set>
                                      <p:cBhvr>
                                        <p:cTn id="205" dur="1" fill="hold">
                                          <p:stCondLst>
                                            <p:cond delay="0"/>
                                          </p:stCondLst>
                                        </p:cTn>
                                        <p:tgtEl>
                                          <p:spTgt spid="198"/>
                                        </p:tgtEl>
                                        <p:attrNameLst>
                                          <p:attrName>style.visibility</p:attrName>
                                        </p:attrNameLst>
                                      </p:cBhvr>
                                      <p:to>
                                        <p:strVal val="visible"/>
                                      </p:to>
                                    </p:set>
                                    <p:animEffect transition="in" filter="wipe(down)">
                                      <p:cBhvr>
                                        <p:cTn id="206" dur="500"/>
                                        <p:tgtEl>
                                          <p:spTgt spid="198"/>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4" fill="hold" grpId="0" nodeType="clickEffect">
                                  <p:stCondLst>
                                    <p:cond delay="0"/>
                                  </p:stCondLst>
                                  <p:childTnLst>
                                    <p:set>
                                      <p:cBhvr>
                                        <p:cTn id="210" dur="1" fill="hold">
                                          <p:stCondLst>
                                            <p:cond delay="0"/>
                                          </p:stCondLst>
                                        </p:cTn>
                                        <p:tgtEl>
                                          <p:spTgt spid="199"/>
                                        </p:tgtEl>
                                        <p:attrNameLst>
                                          <p:attrName>style.visibility</p:attrName>
                                        </p:attrNameLst>
                                      </p:cBhvr>
                                      <p:to>
                                        <p:strVal val="visible"/>
                                      </p:to>
                                    </p:set>
                                    <p:animEffect transition="in" filter="wipe(down)">
                                      <p:cBhvr>
                                        <p:cTn id="211" dur="500"/>
                                        <p:tgtEl>
                                          <p:spTgt spid="199"/>
                                        </p:tgtEl>
                                      </p:cBhvr>
                                    </p:animEffect>
                                  </p:childTnLst>
                                </p:cTn>
                              </p:par>
                              <p:par>
                                <p:cTn id="212" presetID="22" presetClass="entr" presetSubtype="4" fill="hold" grpId="0" nodeType="withEffect">
                                  <p:stCondLst>
                                    <p:cond delay="0"/>
                                  </p:stCondLst>
                                  <p:childTnLst>
                                    <p:set>
                                      <p:cBhvr>
                                        <p:cTn id="213" dur="1" fill="hold">
                                          <p:stCondLst>
                                            <p:cond delay="0"/>
                                          </p:stCondLst>
                                        </p:cTn>
                                        <p:tgtEl>
                                          <p:spTgt spid="200"/>
                                        </p:tgtEl>
                                        <p:attrNameLst>
                                          <p:attrName>style.visibility</p:attrName>
                                        </p:attrNameLst>
                                      </p:cBhvr>
                                      <p:to>
                                        <p:strVal val="visible"/>
                                      </p:to>
                                    </p:set>
                                    <p:animEffect transition="in" filter="wipe(down)">
                                      <p:cBhvr>
                                        <p:cTn id="214" dur="500"/>
                                        <p:tgtEl>
                                          <p:spTgt spid="200"/>
                                        </p:tgtEl>
                                      </p:cBhvr>
                                    </p:animEffect>
                                  </p:childTnLst>
                                </p:cTn>
                              </p:par>
                              <p:par>
                                <p:cTn id="215" presetID="22" presetClass="entr" presetSubtype="4" fill="hold" nodeType="withEffect">
                                  <p:stCondLst>
                                    <p:cond delay="0"/>
                                  </p:stCondLst>
                                  <p:childTnLst>
                                    <p:set>
                                      <p:cBhvr>
                                        <p:cTn id="216" dur="1" fill="hold">
                                          <p:stCondLst>
                                            <p:cond delay="0"/>
                                          </p:stCondLst>
                                        </p:cTn>
                                        <p:tgtEl>
                                          <p:spTgt spid="201"/>
                                        </p:tgtEl>
                                        <p:attrNameLst>
                                          <p:attrName>style.visibility</p:attrName>
                                        </p:attrNameLst>
                                      </p:cBhvr>
                                      <p:to>
                                        <p:strVal val="visible"/>
                                      </p:to>
                                    </p:set>
                                    <p:animEffect transition="in" filter="wipe(down)">
                                      <p:cBhvr>
                                        <p:cTn id="217" dur="500"/>
                                        <p:tgtEl>
                                          <p:spTgt spid="201"/>
                                        </p:tgtEl>
                                      </p:cBhvr>
                                    </p:animEffect>
                                  </p:childTnLst>
                                </p:cTn>
                              </p:par>
                              <p:par>
                                <p:cTn id="218" presetID="22" presetClass="entr" presetSubtype="4" fill="hold" grpId="0" nodeType="withEffect">
                                  <p:stCondLst>
                                    <p:cond delay="0"/>
                                  </p:stCondLst>
                                  <p:childTnLst>
                                    <p:set>
                                      <p:cBhvr>
                                        <p:cTn id="219" dur="1" fill="hold">
                                          <p:stCondLst>
                                            <p:cond delay="0"/>
                                          </p:stCondLst>
                                        </p:cTn>
                                        <p:tgtEl>
                                          <p:spTgt spid="202"/>
                                        </p:tgtEl>
                                        <p:attrNameLst>
                                          <p:attrName>style.visibility</p:attrName>
                                        </p:attrNameLst>
                                      </p:cBhvr>
                                      <p:to>
                                        <p:strVal val="visible"/>
                                      </p:to>
                                    </p:set>
                                    <p:animEffect transition="in" filter="wipe(down)">
                                      <p:cBhvr>
                                        <p:cTn id="220" dur="500"/>
                                        <p:tgtEl>
                                          <p:spTgt spid="202"/>
                                        </p:tgtEl>
                                      </p:cBhvr>
                                    </p:animEffect>
                                  </p:childTnLst>
                                </p:cTn>
                              </p:par>
                              <p:par>
                                <p:cTn id="221" presetID="22" presetClass="entr" presetSubtype="4" fill="hold" nodeType="withEffect">
                                  <p:stCondLst>
                                    <p:cond delay="0"/>
                                  </p:stCondLst>
                                  <p:childTnLst>
                                    <p:set>
                                      <p:cBhvr>
                                        <p:cTn id="222" dur="1" fill="hold">
                                          <p:stCondLst>
                                            <p:cond delay="0"/>
                                          </p:stCondLst>
                                        </p:cTn>
                                        <p:tgtEl>
                                          <p:spTgt spid="2"/>
                                        </p:tgtEl>
                                        <p:attrNameLst>
                                          <p:attrName>style.visibility</p:attrName>
                                        </p:attrNameLst>
                                      </p:cBhvr>
                                      <p:to>
                                        <p:strVal val="visible"/>
                                      </p:to>
                                    </p:set>
                                    <p:animEffect transition="in" filter="wipe(down)">
                                      <p:cBhvr>
                                        <p:cTn id="223" dur="500"/>
                                        <p:tgtEl>
                                          <p:spTgt spid="2"/>
                                        </p:tgtEl>
                                      </p:cBhvr>
                                    </p:animEffect>
                                  </p:childTnLst>
                                </p:cTn>
                              </p:par>
                              <p:par>
                                <p:cTn id="224" presetID="22" presetClass="entr" presetSubtype="4" fill="hold" grpId="0" nodeType="withEffect">
                                  <p:stCondLst>
                                    <p:cond delay="0"/>
                                  </p:stCondLst>
                                  <p:childTnLst>
                                    <p:set>
                                      <p:cBhvr>
                                        <p:cTn id="225" dur="1" fill="hold">
                                          <p:stCondLst>
                                            <p:cond delay="0"/>
                                          </p:stCondLst>
                                        </p:cTn>
                                        <p:tgtEl>
                                          <p:spTgt spid="203"/>
                                        </p:tgtEl>
                                        <p:attrNameLst>
                                          <p:attrName>style.visibility</p:attrName>
                                        </p:attrNameLst>
                                      </p:cBhvr>
                                      <p:to>
                                        <p:strVal val="visible"/>
                                      </p:to>
                                    </p:set>
                                    <p:animEffect transition="in" filter="wipe(down)">
                                      <p:cBhvr>
                                        <p:cTn id="226" dur="500"/>
                                        <p:tgtEl>
                                          <p:spTgt spid="203"/>
                                        </p:tgtEl>
                                      </p:cBhvr>
                                    </p:animEffect>
                                  </p:childTnLst>
                                </p:cTn>
                              </p:par>
                              <p:par>
                                <p:cTn id="227" presetID="22" presetClass="entr" presetSubtype="4" fill="hold" grpId="0" nodeType="withEffect">
                                  <p:stCondLst>
                                    <p:cond delay="0"/>
                                  </p:stCondLst>
                                  <p:childTnLst>
                                    <p:set>
                                      <p:cBhvr>
                                        <p:cTn id="228" dur="1" fill="hold">
                                          <p:stCondLst>
                                            <p:cond delay="0"/>
                                          </p:stCondLst>
                                        </p:cTn>
                                        <p:tgtEl>
                                          <p:spTgt spid="204"/>
                                        </p:tgtEl>
                                        <p:attrNameLst>
                                          <p:attrName>style.visibility</p:attrName>
                                        </p:attrNameLst>
                                      </p:cBhvr>
                                      <p:to>
                                        <p:strVal val="visible"/>
                                      </p:to>
                                    </p:set>
                                    <p:animEffect transition="in" filter="wipe(down)">
                                      <p:cBhvr>
                                        <p:cTn id="229" dur="500"/>
                                        <p:tgtEl>
                                          <p:spTgt spid="204"/>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grpId="0" nodeType="clickEffect">
                                  <p:stCondLst>
                                    <p:cond delay="0"/>
                                  </p:stCondLst>
                                  <p:childTnLst>
                                    <p:set>
                                      <p:cBhvr>
                                        <p:cTn id="233" dur="1" fill="hold">
                                          <p:stCondLst>
                                            <p:cond delay="0"/>
                                          </p:stCondLst>
                                        </p:cTn>
                                        <p:tgtEl>
                                          <p:spTgt spid="205"/>
                                        </p:tgtEl>
                                        <p:attrNameLst>
                                          <p:attrName>style.visibility</p:attrName>
                                        </p:attrNameLst>
                                      </p:cBhvr>
                                      <p:to>
                                        <p:strVal val="visible"/>
                                      </p:to>
                                    </p:set>
                                    <p:animEffect transition="in" filter="wipe(down)">
                                      <p:cBhvr>
                                        <p:cTn id="234"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199" grpId="0" animBg="1"/>
      <p:bldP spid="10" grpId="0" animBg="1"/>
      <p:bldP spid="12" grpId="0"/>
      <p:bldP spid="16" grpId="0"/>
      <p:bldP spid="17" grpId="0"/>
      <p:bldP spid="18" grpId="0"/>
      <p:bldP spid="20" grpId="0"/>
      <p:bldP spid="21" grpId="0"/>
      <p:bldP spid="24" grpId="0" animBg="1"/>
      <p:bldP spid="25" grpId="0" animBg="1"/>
      <p:bldP spid="68" grpId="0" animBg="1"/>
      <p:bldP spid="69" grpId="0"/>
      <p:bldP spid="70" grpId="0"/>
      <p:bldP spid="71" grpId="0"/>
      <p:bldP spid="72" grpId="0"/>
      <p:bldP spid="73" grpId="0"/>
      <p:bldP spid="82" grpId="0"/>
      <p:bldP spid="148" grpId="0" animBg="1"/>
      <p:bldP spid="149" grpId="0" animBg="1"/>
      <p:bldP spid="150" grpId="0" animBg="1"/>
      <p:bldP spid="151" grpId="0"/>
      <p:bldP spid="152" grpId="0" animBg="1"/>
      <p:bldP spid="153" grpId="0"/>
      <p:bldP spid="154" grpId="0"/>
      <p:bldP spid="155" grpId="0"/>
      <p:bldP spid="157" grpId="0" animBg="1"/>
      <p:bldP spid="159" grpId="0" animBg="1"/>
      <p:bldP spid="161" grpId="0"/>
      <p:bldP spid="162" grpId="0"/>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1" grpId="0" animBg="1"/>
      <p:bldP spid="192" grpId="0" animBg="1"/>
      <p:bldP spid="193" grpId="0" animBg="1"/>
      <p:bldP spid="194" grpId="0" animBg="1"/>
      <p:bldP spid="195" grpId="0" animBg="1"/>
      <p:bldP spid="197" grpId="0" animBg="1"/>
      <p:bldP spid="198" grpId="0" animBg="1"/>
      <p:bldP spid="200" grpId="0" animBg="1"/>
      <p:bldP spid="202" grpId="0" animBg="1"/>
      <p:bldP spid="203" grpId="0" animBg="1"/>
      <p:bldP spid="2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8</a:t>
            </a:fld>
            <a:endParaRPr lang="en-US" altLang="zh-CN" dirty="0"/>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3" name="剪去单角的矩形 12"/>
          <p:cNvSpPr/>
          <p:nvPr/>
        </p:nvSpPr>
        <p:spPr>
          <a:xfrm rot="10800000">
            <a:off x="678565" y="988933"/>
            <a:ext cx="324000" cy="324000"/>
          </a:xfrm>
          <a:prstGeom prst="snip1Rect">
            <a:avLst>
              <a:gd name="adj" fmla="val 32743"/>
            </a:avLst>
          </a:prstGeom>
          <a:solidFill>
            <a:srgbClr val="C4BD82"/>
          </a:solidFill>
          <a:ln>
            <a:solidFill>
              <a:srgbClr val="C4BD8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1299999" rev="0"/>
              </a:camera>
              <a:lightRig rig="threePt" dir="t"/>
            </a:scene3d>
          </a:bodyPr>
          <a:lstStyle/>
          <a:p>
            <a:pPr algn="ctr"/>
            <a:endParaRPr lang="zh-CN" altLang="en-US" dirty="0"/>
          </a:p>
        </p:txBody>
      </p:sp>
      <p:sp>
        <p:nvSpPr>
          <p:cNvPr id="15" name="TextBox 14"/>
          <p:cNvSpPr txBox="1"/>
          <p:nvPr/>
        </p:nvSpPr>
        <p:spPr>
          <a:xfrm>
            <a:off x="1083113" y="844769"/>
            <a:ext cx="2628983" cy="458908"/>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zh-CN" altLang="en-US" b="1" dirty="0" smtClean="0">
                <a:latin typeface="微软雅黑" pitchFamily="34" charset="-122"/>
                <a:ea typeface="微软雅黑" pitchFamily="34" charset="-122"/>
              </a:rPr>
              <a:t>生产管理</a:t>
            </a:r>
            <a:endParaRPr lang="zh-CN" altLang="en-US" b="1" dirty="0">
              <a:latin typeface="微软雅黑" pitchFamily="34" charset="-122"/>
              <a:ea typeface="微软雅黑" pitchFamily="34" charset="-122"/>
            </a:endParaRPr>
          </a:p>
        </p:txBody>
      </p:sp>
      <p:sp>
        <p:nvSpPr>
          <p:cNvPr id="16" name="TextBox 15"/>
          <p:cNvSpPr txBox="1"/>
          <p:nvPr/>
        </p:nvSpPr>
        <p:spPr>
          <a:xfrm>
            <a:off x="639738" y="858069"/>
            <a:ext cx="1230102" cy="473206"/>
          </a:xfrm>
          <a:prstGeom prst="rect">
            <a:avLst/>
          </a:prstGeom>
          <a:noFill/>
        </p:spPr>
        <p:txBody>
          <a:bodyPr wrap="square" rtlCol="0">
            <a:spAutoFit/>
          </a:bodyPr>
          <a:lstStyle/>
          <a:p>
            <a:pPr fontAlgn="base">
              <a:lnSpc>
                <a:spcPct val="150000"/>
              </a:lnSpc>
              <a:spcBef>
                <a:spcPct val="20000"/>
              </a:spcBef>
              <a:spcAft>
                <a:spcPct val="0"/>
              </a:spcAft>
              <a:buClr>
                <a:schemeClr val="folHlink"/>
              </a:buClr>
            </a:pPr>
            <a:r>
              <a:rPr lang="en-US" altLang="zh-CN" b="1" dirty="0" smtClean="0">
                <a:solidFill>
                  <a:schemeClr val="bg1"/>
                </a:solidFill>
                <a:latin typeface="华文行楷" pitchFamily="2" charset="-122"/>
                <a:ea typeface="华文行楷" pitchFamily="2" charset="-122"/>
              </a:rPr>
              <a:t>5.1</a:t>
            </a:r>
            <a:endParaRPr lang="zh-CN" altLang="en-US" b="1" dirty="0">
              <a:solidFill>
                <a:schemeClr val="bg1"/>
              </a:solidFill>
              <a:latin typeface="华文行楷" pitchFamily="2" charset="-122"/>
              <a:ea typeface="华文行楷" pitchFamily="2" charset="-122"/>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946" y="1480613"/>
            <a:ext cx="5488812" cy="318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页脚占位符 2"/>
          <p:cNvSpPr>
            <a:spLocks noGrp="1"/>
          </p:cNvSpPr>
          <p:nvPr>
            <p:ph type="ftr" sz="quarter" idx="11"/>
          </p:nvPr>
        </p:nvSpPr>
        <p:spPr>
          <a:xfrm>
            <a:off x="3356992" y="9561512"/>
            <a:ext cx="406411" cy="409933"/>
          </a:xfrm>
        </p:spPr>
        <p:txBody>
          <a:bodyPr/>
          <a:lstStyle/>
          <a:p>
            <a:pPr algn="ctr"/>
            <a:r>
              <a:rPr lang="en-US" altLang="zh-CN" dirty="0" smtClean="0">
                <a:latin typeface="+mj-ea"/>
                <a:ea typeface="+mj-ea"/>
              </a:rPr>
              <a:t>7</a:t>
            </a:r>
            <a:endParaRPr lang="zh-CN" altLang="en-US" dirty="0">
              <a:latin typeface="+mj-ea"/>
              <a:ea typeface="+mj-ea"/>
            </a:endParaRPr>
          </a:p>
        </p:txBody>
      </p:sp>
      <p:sp>
        <p:nvSpPr>
          <p:cNvPr id="17" name="TextBox 16"/>
          <p:cNvSpPr txBox="1"/>
          <p:nvPr/>
        </p:nvSpPr>
        <p:spPr>
          <a:xfrm>
            <a:off x="678564" y="5025008"/>
            <a:ext cx="5569740" cy="1107996"/>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微软雅黑" pitchFamily="34" charset="-122"/>
                <a:ea typeface="微软雅黑" pitchFamily="34" charset="-122"/>
              </a:rPr>
              <a:t>物料管理</a:t>
            </a:r>
            <a:endParaRPr lang="en-US" altLang="zh-CN" sz="1600" b="1" dirty="0" smtClean="0">
              <a:latin typeface="微软雅黑" pitchFamily="34" charset="-122"/>
              <a:ea typeface="微软雅黑" pitchFamily="34" charset="-122"/>
            </a:endParaRPr>
          </a:p>
          <a:p>
            <a:pPr>
              <a:lnSpc>
                <a:spcPct val="150000"/>
              </a:lnSpc>
            </a:pPr>
            <a:r>
              <a:rPr lang="zh-CN" altLang="en-US" sz="1400" dirty="0" smtClean="0">
                <a:latin typeface="微软雅黑" pitchFamily="34" charset="-122"/>
                <a:ea typeface="微软雅黑" pitchFamily="34" charset="-122"/>
              </a:rPr>
              <a:t>包含物料</a:t>
            </a:r>
            <a:r>
              <a:rPr lang="zh-CN" altLang="en-US" sz="1400" dirty="0">
                <a:latin typeface="微软雅黑" pitchFamily="34" charset="-122"/>
                <a:ea typeface="微软雅黑" pitchFamily="34" charset="-122"/>
              </a:rPr>
              <a:t>标识，描述和单位</a:t>
            </a:r>
            <a:r>
              <a:rPr lang="zh-CN" altLang="en-US" sz="1400" dirty="0" smtClean="0">
                <a:latin typeface="微软雅黑" pitchFamily="34" charset="-122"/>
                <a:ea typeface="微软雅黑" pitchFamily="34" charset="-122"/>
              </a:rPr>
              <a:t>，标注物料一</a:t>
            </a:r>
            <a:r>
              <a:rPr lang="zh-CN" altLang="en-US" sz="1400" dirty="0">
                <a:latin typeface="微软雅黑" pitchFamily="34" charset="-122"/>
                <a:ea typeface="微软雅黑" pitchFamily="34" charset="-122"/>
              </a:rPr>
              <a:t>个或多个危险类别</a:t>
            </a:r>
            <a:r>
              <a:rPr lang="zh-CN" altLang="en-US" sz="1400" dirty="0" smtClean="0">
                <a:latin typeface="微软雅黑" pitchFamily="34" charset="-122"/>
                <a:ea typeface="微软雅黑" pitchFamily="34" charset="-122"/>
              </a:rPr>
              <a:t>和使用提醒，同时支持属性的扩展。</a:t>
            </a:r>
            <a:endParaRPr lang="zh-CN" altLang="en-US" sz="1400" dirty="0">
              <a:latin typeface="微软雅黑" pitchFamily="34" charset="-122"/>
              <a:ea typeface="微软雅黑" pitchFamily="34" charset="-122"/>
            </a:endParaRPr>
          </a:p>
        </p:txBody>
      </p: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564" y="6105128"/>
            <a:ext cx="5569740" cy="277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2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29633" y="704532"/>
            <a:ext cx="5867869" cy="8781553"/>
          </a:xfrm>
          <a:prstGeom prst="roundRect">
            <a:avLst>
              <a:gd name="adj" fmla="val 589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3"/>
          <p:cNvSpPr>
            <a:spLocks noGrp="1"/>
          </p:cNvSpPr>
          <p:nvPr>
            <p:ph type="sldNum" sz="quarter" idx="12"/>
          </p:nvPr>
        </p:nvSpPr>
        <p:spPr>
          <a:xfrm>
            <a:off x="-2152617" y="9863098"/>
            <a:ext cx="1336988" cy="156454"/>
          </a:xfrm>
        </p:spPr>
        <p:txBody>
          <a:bodyPr>
            <a:normAutofit fontScale="47500" lnSpcReduction="20000"/>
          </a:bodyPr>
          <a:lstStyle/>
          <a:p>
            <a:fld id="{444F5DA1-09D8-4B46-89D4-C2FB1400F4CB}" type="slidenum">
              <a:rPr lang="zh-CN" altLang="en-US" smtClean="0"/>
              <a:pPr/>
              <a:t>9</a:t>
            </a:fld>
            <a:endParaRPr lang="en-US" altLang="zh-CN" dirty="0"/>
          </a:p>
        </p:txBody>
      </p:sp>
      <p:sp>
        <p:nvSpPr>
          <p:cNvPr id="10" name="TextBox 9"/>
          <p:cNvSpPr txBox="1"/>
          <p:nvPr/>
        </p:nvSpPr>
        <p:spPr>
          <a:xfrm>
            <a:off x="739580" y="920552"/>
            <a:ext cx="5569740" cy="1107996"/>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a:latin typeface="微软雅黑" pitchFamily="34" charset="-122"/>
                <a:ea typeface="微软雅黑" pitchFamily="34" charset="-122"/>
              </a:rPr>
              <a:t>处方</a:t>
            </a:r>
            <a:r>
              <a:rPr lang="zh-CN" altLang="en-US" sz="1600" b="1" dirty="0" smtClean="0">
                <a:latin typeface="微软雅黑" pitchFamily="34" charset="-122"/>
                <a:ea typeface="微软雅黑" pitchFamily="34" charset="-122"/>
              </a:rPr>
              <a:t>管理</a:t>
            </a:r>
            <a:endParaRPr lang="en-US" altLang="zh-CN" sz="1600" b="1" dirty="0" smtClean="0">
              <a:latin typeface="微软雅黑" pitchFamily="34" charset="-122"/>
              <a:ea typeface="微软雅黑" pitchFamily="34" charset="-122"/>
            </a:endParaRPr>
          </a:p>
          <a:p>
            <a:pPr>
              <a:lnSpc>
                <a:spcPct val="150000"/>
              </a:lnSpc>
            </a:pPr>
            <a:r>
              <a:rPr lang="zh-CN" altLang="en-US" sz="1400" dirty="0">
                <a:latin typeface="微软雅黑" pitchFamily="34" charset="-122"/>
                <a:ea typeface="微软雅黑" pitchFamily="34" charset="-122"/>
              </a:rPr>
              <a:t>支持处方的建模，处方搭建是一个图形化建模的过程，支持图形拖拉，极大的方便了用户进行处方搭建及维护。</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24" y="2028548"/>
            <a:ext cx="5718804" cy="355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216" y="128464"/>
            <a:ext cx="1422781" cy="517949"/>
          </a:xfrm>
          <a:prstGeom prst="rect">
            <a:avLst/>
          </a:prstGeom>
        </p:spPr>
      </p:pic>
      <p:sp>
        <p:nvSpPr>
          <p:cNvPr id="13" name="TextBox 12"/>
          <p:cNvSpPr txBox="1"/>
          <p:nvPr/>
        </p:nvSpPr>
        <p:spPr>
          <a:xfrm>
            <a:off x="678697" y="5673080"/>
            <a:ext cx="5569740" cy="461665"/>
          </a:xfrm>
          <a:prstGeom prst="rect">
            <a:avLst/>
          </a:prstGeom>
          <a:noFill/>
        </p:spPr>
        <p:txBody>
          <a:bodyPr wrap="square" rtlCol="0">
            <a:spAutoFit/>
          </a:bodyPr>
          <a:lstStyle/>
          <a:p>
            <a:pPr marL="285750" indent="-285750">
              <a:lnSpc>
                <a:spcPct val="150000"/>
              </a:lnSpc>
              <a:buClr>
                <a:srgbClr val="C00000"/>
              </a:buClr>
              <a:buFont typeface="Wingdings" pitchFamily="2" charset="2"/>
              <a:buChar char="n"/>
            </a:pPr>
            <a:r>
              <a:rPr lang="zh-CN" altLang="en-US" sz="1600" b="1" dirty="0" smtClean="0">
                <a:latin typeface="微软雅黑" pitchFamily="34" charset="-122"/>
                <a:ea typeface="微软雅黑" pitchFamily="34" charset="-122"/>
              </a:rPr>
              <a:t>工单管理</a:t>
            </a:r>
            <a:endParaRPr lang="en-US" altLang="zh-CN" sz="1600" b="1" dirty="0" smtClean="0">
              <a:latin typeface="微软雅黑" pitchFamily="34" charset="-122"/>
              <a:ea typeface="微软雅黑" pitchFamily="34" charset="-122"/>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580" y="6145841"/>
            <a:ext cx="2012449" cy="170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929" y="6145841"/>
            <a:ext cx="3349097"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712" y="7469451"/>
            <a:ext cx="4536504" cy="198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836712" y="8882145"/>
            <a:ext cx="1784151" cy="311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735676" y="8913440"/>
            <a:ext cx="3240360" cy="307777"/>
          </a:xfrm>
          <a:prstGeom prst="rect">
            <a:avLst/>
          </a:prstGeom>
          <a:noFill/>
        </p:spPr>
        <p:txBody>
          <a:bodyPr wrap="square" rtlCol="0">
            <a:spAutoFit/>
          </a:bodyPr>
          <a:lstStyle/>
          <a:p>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、工单创建  </a:t>
            </a:r>
            <a:r>
              <a:rPr lang="en-US" altLang="zh-CN" sz="1400" dirty="0" smtClean="0">
                <a:latin typeface="微软雅黑" pitchFamily="34" charset="-122"/>
                <a:ea typeface="微软雅黑" pitchFamily="34" charset="-122"/>
              </a:rPr>
              <a:t>2</a:t>
            </a:r>
            <a:r>
              <a:rPr lang="zh-CN" altLang="en-US" sz="1400" dirty="0" smtClean="0">
                <a:latin typeface="微软雅黑" pitchFamily="34" charset="-122"/>
                <a:ea typeface="微软雅黑" pitchFamily="34" charset="-122"/>
              </a:rPr>
              <a:t>、分解  </a:t>
            </a:r>
            <a:r>
              <a:rPr lang="en-US" altLang="zh-CN" sz="1400" dirty="0" smtClean="0">
                <a:latin typeface="微软雅黑" pitchFamily="34" charset="-122"/>
                <a:ea typeface="微软雅黑" pitchFamily="34" charset="-122"/>
              </a:rPr>
              <a:t>3</a:t>
            </a:r>
            <a:r>
              <a:rPr lang="zh-CN" altLang="en-US" sz="1400" dirty="0" smtClean="0">
                <a:latin typeface="微软雅黑" pitchFamily="34" charset="-122"/>
                <a:ea typeface="微软雅黑" pitchFamily="34" charset="-122"/>
              </a:rPr>
              <a:t>、下发</a:t>
            </a:r>
            <a:endParaRPr lang="zh-CN" altLang="en-US" sz="1400" dirty="0">
              <a:latin typeface="微软雅黑" pitchFamily="34" charset="-122"/>
              <a:ea typeface="微软雅黑" pitchFamily="34" charset="-122"/>
            </a:endParaRPr>
          </a:p>
        </p:txBody>
      </p:sp>
      <p:sp>
        <p:nvSpPr>
          <p:cNvPr id="20" name="页脚占位符 2"/>
          <p:cNvSpPr>
            <a:spLocks noGrp="1"/>
          </p:cNvSpPr>
          <p:nvPr>
            <p:ph type="ftr" sz="quarter" idx="11"/>
          </p:nvPr>
        </p:nvSpPr>
        <p:spPr>
          <a:xfrm>
            <a:off x="3356992" y="9561512"/>
            <a:ext cx="406411" cy="409933"/>
          </a:xfrm>
        </p:spPr>
        <p:txBody>
          <a:bodyPr/>
          <a:lstStyle/>
          <a:p>
            <a:pPr algn="ctr"/>
            <a:r>
              <a:rPr lang="en-US" altLang="zh-CN" dirty="0">
                <a:latin typeface="+mj-ea"/>
                <a:ea typeface="+mj-ea"/>
              </a:rPr>
              <a:t>8</a:t>
            </a:r>
            <a:endParaRPr lang="zh-CN" altLang="en-US" dirty="0">
              <a:latin typeface="+mj-ea"/>
              <a:ea typeface="+mj-ea"/>
            </a:endParaRPr>
          </a:p>
        </p:txBody>
      </p:sp>
    </p:spTree>
    <p:extLst>
      <p:ext uri="{BB962C8B-B14F-4D97-AF65-F5344CB8AC3E}">
        <p14:creationId xmlns:p14="http://schemas.microsoft.com/office/powerpoint/2010/main" val="38722914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spDef>
      <a:spPr>
        <a:solidFill>
          <a:schemeClr val="bg1">
            <a:alpha val="76000"/>
          </a:schemeClr>
        </a:solidFill>
        <a:ln>
          <a:solidFill>
            <a:schemeClr val="bg1">
              <a:alpha val="24000"/>
            </a:schemeClr>
          </a:solidFill>
        </a:ln>
        <a:effectLst/>
        <a:scene3d>
          <a:camera prst="orthographicFront">
            <a:rot lat="0" lon="21299999" rev="0"/>
          </a:camera>
          <a:lightRig rig="threePt" dir="t"/>
        </a:scene3d>
        <a:sp3d contourW="12700">
          <a:contourClr>
            <a:schemeClr val="bg1"/>
          </a:contourClr>
        </a:sp3d>
      </a:spPr>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4396</TotalTime>
  <Words>1606</Words>
  <Application>Microsoft Office PowerPoint</Application>
  <PresentationFormat>A4 纸张(210x297 毫米)</PresentationFormat>
  <Paragraphs>285</Paragraphs>
  <Slides>21</Slides>
  <Notes>21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21</vt:i4>
      </vt:variant>
    </vt:vector>
  </HeadingPairs>
  <TitlesOfParts>
    <vt:vector size="24" baseType="lpstr">
      <vt:lpstr>暗香扑面</vt:lpstr>
      <vt:lpstr>Bitmap Image</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Windows 用户</cp:lastModifiedBy>
  <cp:revision>176</cp:revision>
  <dcterms:created xsi:type="dcterms:W3CDTF">2013-12-10T07:06:42Z</dcterms:created>
  <dcterms:modified xsi:type="dcterms:W3CDTF">2014-01-27T04:00:45Z</dcterms:modified>
</cp:coreProperties>
</file>